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5.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71" r:id="rId4"/>
    <p:sldId id="272" r:id="rId5"/>
    <p:sldId id="258" r:id="rId6"/>
    <p:sldId id="259" r:id="rId7"/>
    <p:sldId id="260" r:id="rId8"/>
    <p:sldId id="261" r:id="rId9"/>
    <p:sldId id="262" r:id="rId10"/>
    <p:sldId id="263" r:id="rId11"/>
    <p:sldId id="264" r:id="rId12"/>
    <p:sldId id="267" r:id="rId13"/>
    <p:sldId id="321" r:id="rId14"/>
    <p:sldId id="322" r:id="rId15"/>
    <p:sldId id="323" r:id="rId16"/>
    <p:sldId id="324" r:id="rId17"/>
    <p:sldId id="325" r:id="rId18"/>
    <p:sldId id="326" r:id="rId19"/>
    <p:sldId id="327" r:id="rId20"/>
    <p:sldId id="301" r:id="rId21"/>
    <p:sldId id="268" r:id="rId22"/>
    <p:sldId id="270" r:id="rId23"/>
    <p:sldId id="328" r:id="rId24"/>
    <p:sldId id="349" r:id="rId25"/>
    <p:sldId id="351" r:id="rId26"/>
    <p:sldId id="352" r:id="rId27"/>
    <p:sldId id="330" r:id="rId28"/>
    <p:sldId id="401" r:id="rId29"/>
    <p:sldId id="363" r:id="rId30"/>
    <p:sldId id="364" r:id="rId31"/>
    <p:sldId id="365" r:id="rId32"/>
    <p:sldId id="366" r:id="rId33"/>
    <p:sldId id="367" r:id="rId34"/>
    <p:sldId id="368" r:id="rId35"/>
    <p:sldId id="369" r:id="rId36"/>
    <p:sldId id="370" r:id="rId37"/>
    <p:sldId id="353" r:id="rId38"/>
    <p:sldId id="355" r:id="rId39"/>
    <p:sldId id="392" r:id="rId40"/>
    <p:sldId id="356" r:id="rId41"/>
    <p:sldId id="358" r:id="rId42"/>
    <p:sldId id="400"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98" r:id="rId58"/>
    <p:sldId id="399" r:id="rId59"/>
    <p:sldId id="387" r:id="rId60"/>
    <p:sldId id="388" r:id="rId61"/>
    <p:sldId id="389" r:id="rId62"/>
    <p:sldId id="391" r:id="rId63"/>
    <p:sldId id="359" r:id="rId64"/>
    <p:sldId id="402" r:id="rId65"/>
    <p:sldId id="403" r:id="rId66"/>
    <p:sldId id="393" r:id="rId67"/>
    <p:sldId id="394" r:id="rId68"/>
    <p:sldId id="395" r:id="rId69"/>
    <p:sldId id="397" r:id="rId70"/>
    <p:sldId id="361" r:id="rId71"/>
    <p:sldId id="362" r:id="rId72"/>
    <p:sldId id="404" r:id="rId73"/>
    <p:sldId id="312" r:id="rId74"/>
    <p:sldId id="313" r:id="rId75"/>
    <p:sldId id="314" r:id="rId76"/>
    <p:sldId id="315" r:id="rId77"/>
    <p:sldId id="316" r:id="rId78"/>
    <p:sldId id="320" r:id="rId79"/>
    <p:sldId id="405" r:id="rId80"/>
    <p:sldId id="406" r:id="rId81"/>
    <p:sldId id="407" r:id="rId82"/>
    <p:sldId id="40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2421"/>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86" autoAdjust="0"/>
    <p:restoredTop sz="94364" autoAdjust="0"/>
  </p:normalViewPr>
  <p:slideViewPr>
    <p:cSldViewPr snapToGrid="0" showGuides="1">
      <p:cViewPr varScale="1">
        <p:scale>
          <a:sx n="88" d="100"/>
          <a:sy n="88" d="100"/>
        </p:scale>
        <p:origin x="79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AAABD-DCEF-4CD0-856B-DE655DE79EB4}"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28569-6028-4BF6-A621-1CB0A624C5E1}" type="slidenum">
              <a:rPr lang="en-US" smtClean="0"/>
              <a:t>‹#›</a:t>
            </a:fld>
            <a:endParaRPr lang="en-US"/>
          </a:p>
        </p:txBody>
      </p:sp>
    </p:spTree>
    <p:extLst>
      <p:ext uri="{BB962C8B-B14F-4D97-AF65-F5344CB8AC3E}">
        <p14:creationId xmlns:p14="http://schemas.microsoft.com/office/powerpoint/2010/main" val="267369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a:t>
            </a:fld>
            <a:endParaRPr lang="en-US"/>
          </a:p>
        </p:txBody>
      </p:sp>
    </p:spTree>
    <p:extLst>
      <p:ext uri="{BB962C8B-B14F-4D97-AF65-F5344CB8AC3E}">
        <p14:creationId xmlns:p14="http://schemas.microsoft.com/office/powerpoint/2010/main" val="56952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25</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26</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27</a:t>
            </a:fld>
            <a:endParaRPr lang="en-US"/>
          </a:p>
        </p:txBody>
      </p:sp>
    </p:spTree>
    <p:extLst>
      <p:ext uri="{BB962C8B-B14F-4D97-AF65-F5344CB8AC3E}">
        <p14:creationId xmlns:p14="http://schemas.microsoft.com/office/powerpoint/2010/main" val="3396163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28</a:t>
            </a:fld>
            <a:endParaRPr lang="en-US"/>
          </a:p>
        </p:txBody>
      </p:sp>
    </p:spTree>
    <p:extLst>
      <p:ext uri="{BB962C8B-B14F-4D97-AF65-F5344CB8AC3E}">
        <p14:creationId xmlns:p14="http://schemas.microsoft.com/office/powerpoint/2010/main" val="3396163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37</a:t>
            </a:fld>
            <a:endParaRPr lang="en-US"/>
          </a:p>
        </p:txBody>
      </p:sp>
    </p:spTree>
    <p:extLst>
      <p:ext uri="{BB962C8B-B14F-4D97-AF65-F5344CB8AC3E}">
        <p14:creationId xmlns:p14="http://schemas.microsoft.com/office/powerpoint/2010/main" val="339616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38</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40</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41</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42</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63</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3</a:t>
            </a:fld>
            <a:endParaRPr lang="en-US"/>
          </a:p>
        </p:txBody>
      </p:sp>
    </p:spTree>
    <p:extLst>
      <p:ext uri="{BB962C8B-B14F-4D97-AF65-F5344CB8AC3E}">
        <p14:creationId xmlns:p14="http://schemas.microsoft.com/office/powerpoint/2010/main" val="3038488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64</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65</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70</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71</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72</a:t>
            </a:fld>
            <a:endParaRPr lang="en-US"/>
          </a:p>
        </p:txBody>
      </p:sp>
    </p:spTree>
    <p:extLst>
      <p:ext uri="{BB962C8B-B14F-4D97-AF65-F5344CB8AC3E}">
        <p14:creationId xmlns:p14="http://schemas.microsoft.com/office/powerpoint/2010/main" val="225378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4</a:t>
            </a:fld>
            <a:endParaRPr lang="en-US"/>
          </a:p>
        </p:txBody>
      </p:sp>
    </p:spTree>
    <p:extLst>
      <p:ext uri="{BB962C8B-B14F-4D97-AF65-F5344CB8AC3E}">
        <p14:creationId xmlns:p14="http://schemas.microsoft.com/office/powerpoint/2010/main" val="443405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BC428569-6028-4BF6-A621-1CB0A624C5E1}" type="slidenum">
              <a:rPr lang="en-US" smtClean="0"/>
              <a:t>5</a:t>
            </a:fld>
            <a:endParaRPr lang="en-US"/>
          </a:p>
        </p:txBody>
      </p:sp>
    </p:spTree>
    <p:extLst>
      <p:ext uri="{BB962C8B-B14F-4D97-AF65-F5344CB8AC3E}">
        <p14:creationId xmlns:p14="http://schemas.microsoft.com/office/powerpoint/2010/main" val="54061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428569-6028-4BF6-A621-1CB0A624C5E1}" type="slidenum">
              <a:rPr lang="en-US" smtClean="0"/>
              <a:t>9</a:t>
            </a:fld>
            <a:endParaRPr lang="en-US"/>
          </a:p>
        </p:txBody>
      </p:sp>
    </p:spTree>
    <p:extLst>
      <p:ext uri="{BB962C8B-B14F-4D97-AF65-F5344CB8AC3E}">
        <p14:creationId xmlns:p14="http://schemas.microsoft.com/office/powerpoint/2010/main" val="23859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Cascade : </a:t>
            </a:r>
            <a:r>
              <a:rPr lang="en-US" dirty="0" err="1"/>
              <a:t>thác</a:t>
            </a:r>
            <a:r>
              <a:rPr lang="en-US" baseline="0" dirty="0"/>
              <a:t> </a:t>
            </a:r>
            <a:r>
              <a:rPr lang="en-US" baseline="0" dirty="0" err="1"/>
              <a:t>đổ</a:t>
            </a:r>
            <a:r>
              <a:rPr lang="en-US" baseline="0" dirty="0"/>
              <a:t> - CSS </a:t>
            </a:r>
            <a:r>
              <a:rPr lang="en-US" baseline="0" dirty="0" err="1"/>
              <a:t>áp</a:t>
            </a:r>
            <a:r>
              <a:rPr lang="en-US" baseline="0" dirty="0"/>
              <a:t> </a:t>
            </a:r>
            <a:r>
              <a:rPr lang="en-US" baseline="0" dirty="0" err="1"/>
              <a:t>dụng</a:t>
            </a:r>
            <a:r>
              <a:rPr lang="en-US" baseline="0" dirty="0"/>
              <a:t> </a:t>
            </a:r>
            <a:r>
              <a:rPr lang="en-US" baseline="0" dirty="0" err="1"/>
              <a:t>như</a:t>
            </a:r>
            <a:r>
              <a:rPr lang="en-US" baseline="0" dirty="0"/>
              <a:t> </a:t>
            </a:r>
            <a:r>
              <a:rPr lang="en-US" baseline="0" dirty="0" err="1"/>
              <a:t>thác</a:t>
            </a:r>
            <a:r>
              <a:rPr lang="en-US" baseline="0" dirty="0"/>
              <a:t> </a:t>
            </a:r>
            <a:r>
              <a:rPr lang="en-US" baseline="0" dirty="0" err="1"/>
              <a:t>đổ</a:t>
            </a:r>
            <a:r>
              <a:rPr lang="en-US" baseline="0" dirty="0"/>
              <a:t>, </a:t>
            </a:r>
            <a:r>
              <a:rPr lang="en-US" baseline="0" dirty="0" err="1"/>
              <a:t>cái</a:t>
            </a:r>
            <a:r>
              <a:rPr lang="en-US" baseline="0" dirty="0"/>
              <a:t> </a:t>
            </a:r>
            <a:r>
              <a:rPr lang="en-US" baseline="0" dirty="0" err="1"/>
              <a:t>dưới</a:t>
            </a:r>
            <a:r>
              <a:rPr lang="en-US" baseline="0" dirty="0"/>
              <a:t> apply </a:t>
            </a:r>
            <a:r>
              <a:rPr lang="en-US" baseline="0" dirty="0" err="1"/>
              <a:t>đè</a:t>
            </a:r>
            <a:r>
              <a:rPr lang="en-US" baseline="0" dirty="0"/>
              <a:t> </a:t>
            </a:r>
            <a:r>
              <a:rPr lang="en-US" baseline="0" dirty="0" err="1"/>
              <a:t>cái</a:t>
            </a:r>
            <a:r>
              <a:rPr lang="en-US" baseline="0" dirty="0"/>
              <a:t> </a:t>
            </a:r>
            <a:r>
              <a:rPr lang="en-US" baseline="0" dirty="0" err="1"/>
              <a:t>trên</a:t>
            </a:r>
            <a:r>
              <a:rPr lang="en-US" baseline="0" dirty="0"/>
              <a:t> </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11</a:t>
            </a:fld>
            <a:endParaRPr lang="en-US"/>
          </a:p>
        </p:txBody>
      </p:sp>
    </p:spTree>
    <p:extLst>
      <p:ext uri="{BB962C8B-B14F-4D97-AF65-F5344CB8AC3E}">
        <p14:creationId xmlns:p14="http://schemas.microsoft.com/office/powerpoint/2010/main" val="18643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22</a:t>
            </a:fld>
            <a:endParaRPr lang="en-US"/>
          </a:p>
        </p:txBody>
      </p:sp>
    </p:spTree>
    <p:extLst>
      <p:ext uri="{BB962C8B-B14F-4D97-AF65-F5344CB8AC3E}">
        <p14:creationId xmlns:p14="http://schemas.microsoft.com/office/powerpoint/2010/main" val="256231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23</a:t>
            </a:fld>
            <a:endParaRPr lang="en-US"/>
          </a:p>
        </p:txBody>
      </p:sp>
    </p:spTree>
    <p:extLst>
      <p:ext uri="{BB962C8B-B14F-4D97-AF65-F5344CB8AC3E}">
        <p14:creationId xmlns:p14="http://schemas.microsoft.com/office/powerpoint/2010/main" val="81868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552421"/>
                </a:solidFill>
                <a:latin typeface="Times New Roman" panose="02020603050405020304" pitchFamily="18" charset="0"/>
                <a:cs typeface="Times New Roman" panose="02020603050405020304" pitchFamily="18" charset="0"/>
              </a:rPr>
              <a:t>Cascading </a:t>
            </a:r>
            <a:r>
              <a:rPr lang="en-US" sz="1200" b="1"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lớp</a:t>
            </a:r>
            <a:endParaRPr lang="en-US" sz="1200" b="1" baseline="0" dirty="0">
              <a:solidFill>
                <a:srgbClr val="552421"/>
              </a:solidFill>
              <a:latin typeface="Times New Roman" panose="02020603050405020304" pitchFamily="18" charset="0"/>
              <a:cs typeface="Times New Roman" panose="02020603050405020304" pitchFamily="18" charset="0"/>
            </a:endParaRPr>
          </a:p>
          <a:p>
            <a:r>
              <a:rPr lang="en-US" sz="1200" b="1" baseline="0" dirty="0">
                <a:solidFill>
                  <a:srgbClr val="552421"/>
                </a:solidFill>
                <a:latin typeface="Times New Roman" panose="02020603050405020304" pitchFamily="18" charset="0"/>
                <a:cs typeface="Times New Roman" panose="02020603050405020304" pitchFamily="18" charset="0"/>
              </a:rPr>
              <a:t>CSS </a:t>
            </a:r>
            <a:r>
              <a:rPr lang="en-US" sz="1200" b="1" baseline="0" dirty="0" err="1">
                <a:solidFill>
                  <a:srgbClr val="552421"/>
                </a:solidFill>
                <a:latin typeface="Times New Roman" panose="02020603050405020304" pitchFamily="18" charset="0"/>
                <a:cs typeface="Times New Roman" panose="02020603050405020304" pitchFamily="18" charset="0"/>
              </a:rPr>
              <a:t>nghĩa</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là</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Bảng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định</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dạng</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kiểu</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theo</a:t>
            </a:r>
            <a:r>
              <a:rPr lang="en-US" sz="1200" b="1" baseline="0" dirty="0">
                <a:solidFill>
                  <a:srgbClr val="552421"/>
                </a:solidFill>
                <a:latin typeface="Times New Roman" panose="02020603050405020304" pitchFamily="18" charset="0"/>
                <a:cs typeface="Times New Roman" panose="02020603050405020304" pitchFamily="18" charset="0"/>
              </a:rPr>
              <a:t> </a:t>
            </a:r>
            <a:r>
              <a:rPr lang="en-US" sz="1200" b="1" baseline="0" dirty="0" err="1">
                <a:solidFill>
                  <a:srgbClr val="552421"/>
                </a:solidFill>
                <a:latin typeface="Times New Roman" panose="02020603050405020304" pitchFamily="18" charset="0"/>
                <a:cs typeface="Times New Roman" panose="02020603050405020304" pitchFamily="18" charset="0"/>
              </a:rPr>
              <a:t>tầng</a:t>
            </a:r>
            <a:endParaRPr lang="en-US" dirty="0"/>
          </a:p>
        </p:txBody>
      </p:sp>
      <p:sp>
        <p:nvSpPr>
          <p:cNvPr id="4" name="Slide Number Placeholder 3"/>
          <p:cNvSpPr>
            <a:spLocks noGrp="1"/>
          </p:cNvSpPr>
          <p:nvPr>
            <p:ph type="sldNum" sz="quarter" idx="10"/>
          </p:nvPr>
        </p:nvSpPr>
        <p:spPr/>
        <p:txBody>
          <a:bodyPr/>
          <a:lstStyle/>
          <a:p>
            <a:fld id="{BC428569-6028-4BF6-A621-1CB0A624C5E1}" type="slidenum">
              <a:rPr lang="en-US" smtClean="0"/>
              <a:t>24</a:t>
            </a:fld>
            <a:endParaRPr lang="en-US"/>
          </a:p>
        </p:txBody>
      </p:sp>
    </p:spTree>
    <p:extLst>
      <p:ext uri="{BB962C8B-B14F-4D97-AF65-F5344CB8AC3E}">
        <p14:creationId xmlns:p14="http://schemas.microsoft.com/office/powerpoint/2010/main" val="225378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70A849-6FE7-4D06-AA78-AA710E47727B}" type="datetime1">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80384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6FBEC-6DAF-4877-B95E-2F8AC4ABB7B6}" type="datetime1">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85259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03D815-0ADF-4D9E-9758-4D9741AA29D0}" type="datetime1">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3752822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F24E6-C7C5-40D8-A370-B19B8532D288}" type="datetime1">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139060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1FD564-97B4-4380-A30C-BA84A25629F1}" type="datetime1">
              <a:rPr lang="en-US" smtClean="0"/>
              <a:t>9/12/2018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426698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C07AE8-BBAC-4672-941D-573DE77317A9}" type="datetime1">
              <a:rPr lang="en-US" smtClean="0"/>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63680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CC724E-94AA-4551-BD8B-A644E15E5B59}" type="datetime1">
              <a:rPr lang="en-US" smtClean="0"/>
              <a:t>9/12/2018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2372010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41FD5B-3AB6-454A-A8DE-47ED7D11585B}" type="datetime1">
              <a:rPr lang="en-US" smtClean="0"/>
              <a:t>9/12/2018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97850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EEED7-25ED-4914-B46E-9FDF90AAC54F}" type="datetime1">
              <a:rPr lang="en-US" smtClean="0"/>
              <a:t>9/12/2018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376587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53A388-C079-4D68-A720-38FDCEAF311B}" type="datetime1">
              <a:rPr lang="en-US" smtClean="0"/>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4211427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12DB58-FDA9-443C-BAA9-732233D98FDA}" type="datetime1">
              <a:rPr lang="en-US" smtClean="0"/>
              <a:t>9/12/2018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1F062-0CA5-4043-8829-FDCDBC838870}" type="slidenum">
              <a:rPr lang="en-US" smtClean="0"/>
              <a:t>‹#›</a:t>
            </a:fld>
            <a:endParaRPr lang="en-US"/>
          </a:p>
        </p:txBody>
      </p:sp>
    </p:spTree>
    <p:extLst>
      <p:ext uri="{BB962C8B-B14F-4D97-AF65-F5344CB8AC3E}">
        <p14:creationId xmlns:p14="http://schemas.microsoft.com/office/powerpoint/2010/main" val="17803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7A9811-73C3-42BC-AD5A-BE923F76A4C7}" type="datetime1">
              <a:rPr lang="en-US" smtClean="0"/>
              <a:t>9/12/2018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1F062-0CA5-4043-8829-FDCDBC838870}" type="slidenum">
              <a:rPr lang="en-US" smtClean="0"/>
              <a:t>‹#›</a:t>
            </a:fld>
            <a:endParaRPr lang="en-US"/>
          </a:p>
        </p:txBody>
      </p:sp>
    </p:spTree>
    <p:extLst>
      <p:ext uri="{BB962C8B-B14F-4D97-AF65-F5344CB8AC3E}">
        <p14:creationId xmlns:p14="http://schemas.microsoft.com/office/powerpoint/2010/main" val="2598683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fontawesome.com/v4.7.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hyperlink" Target="https://glyphsearch.com/"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91000"/>
          </a:xfrm>
          <a:prstGeom prst="rect">
            <a:avLst/>
          </a:prstGeom>
        </p:spPr>
      </p:pic>
      <p:sp>
        <p:nvSpPr>
          <p:cNvPr id="5" name="TextBox 4"/>
          <p:cNvSpPr txBox="1"/>
          <p:nvPr/>
        </p:nvSpPr>
        <p:spPr>
          <a:xfrm>
            <a:off x="3357716" y="4837470"/>
            <a:ext cx="5476568" cy="707886"/>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CSS</a:t>
            </a:r>
          </a:p>
        </p:txBody>
      </p:sp>
      <p:sp>
        <p:nvSpPr>
          <p:cNvPr id="6" name="Slide Number Placeholder 1"/>
          <p:cNvSpPr>
            <a:spLocks noGrp="1"/>
          </p:cNvSpPr>
          <p:nvPr>
            <p:ph type="sldNum" sz="quarter" idx="12"/>
          </p:nvPr>
        </p:nvSpPr>
        <p:spPr>
          <a:xfrm>
            <a:off x="8610600" y="6356350"/>
            <a:ext cx="2743200" cy="365125"/>
          </a:xfrm>
        </p:spPr>
        <p:txBody>
          <a:bodyPr/>
          <a:lstStyle/>
          <a:p>
            <a:fld id="{C8EDB84A-602F-46DA-92FF-09B7720EED29}" type="slidenum">
              <a:rPr lang="en-US" smtClean="0"/>
              <a:t>1</a:t>
            </a:fld>
            <a:endParaRPr lang="en-US"/>
          </a:p>
        </p:txBody>
      </p:sp>
    </p:spTree>
    <p:extLst>
      <p:ext uri="{BB962C8B-B14F-4D97-AF65-F5344CB8AC3E}">
        <p14:creationId xmlns:p14="http://schemas.microsoft.com/office/powerpoint/2010/main" val="4110787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External Style Sheet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5" y="2121579"/>
            <a:ext cx="5993907" cy="261484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 y="4911991"/>
            <a:ext cx="5019857" cy="180022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5537" y="2378754"/>
            <a:ext cx="4843891" cy="3349420"/>
          </a:xfrm>
          <a:prstGeom prst="rect">
            <a:avLst/>
          </a:prstGeom>
        </p:spPr>
      </p:pic>
      <p:sp>
        <p:nvSpPr>
          <p:cNvPr id="2" name="Slide Number Placeholder 1"/>
          <p:cNvSpPr>
            <a:spLocks noGrp="1"/>
          </p:cNvSpPr>
          <p:nvPr>
            <p:ph type="sldNum" sz="quarter" idx="12"/>
          </p:nvPr>
        </p:nvSpPr>
        <p:spPr/>
        <p:txBody>
          <a:bodyPr/>
          <a:lstStyle/>
          <a:p>
            <a:fld id="{8931F062-0CA5-4043-8829-FDCDBC838870}" type="slidenum">
              <a:rPr lang="en-US" smtClean="0"/>
              <a:t>10</a:t>
            </a:fld>
            <a:endParaRPr lang="en-US"/>
          </a:p>
        </p:txBody>
      </p:sp>
    </p:spTree>
    <p:extLst>
      <p:ext uri="{BB962C8B-B14F-4D97-AF65-F5344CB8AC3E}">
        <p14:creationId xmlns:p14="http://schemas.microsoft.com/office/powerpoint/2010/main" val="208170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err="1">
                <a:solidFill>
                  <a:srgbClr val="552421"/>
                </a:solidFill>
                <a:latin typeface="Times New Roman" panose="02020603050405020304" pitchFamily="18" charset="0"/>
                <a:cs typeface="Times New Roman" panose="02020603050405020304" pitchFamily="18" charset="0"/>
              </a:rPr>
              <a:t>Thứ</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tự</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ưu</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tiên</a:t>
            </a:r>
            <a:r>
              <a:rPr lang="en-US" sz="2400" b="1" u="sng" dirty="0">
                <a:solidFill>
                  <a:srgbClr val="552421"/>
                </a:solidFill>
                <a:latin typeface="Times New Roman" panose="02020603050405020304" pitchFamily="18" charset="0"/>
                <a:cs typeface="Times New Roman" panose="02020603050405020304" pitchFamily="18" charset="0"/>
              </a:rPr>
              <a:t>:</a:t>
            </a:r>
          </a:p>
        </p:txBody>
      </p:sp>
      <p:sp>
        <p:nvSpPr>
          <p:cNvPr id="8" name="TextBox 7"/>
          <p:cNvSpPr txBox="1"/>
          <p:nvPr/>
        </p:nvSpPr>
        <p:spPr>
          <a:xfrm>
            <a:off x="787400" y="2109553"/>
            <a:ext cx="10617199" cy="2795958"/>
          </a:xfrm>
          <a:prstGeom prst="rect">
            <a:avLst/>
          </a:prstGeom>
          <a:noFill/>
        </p:spPr>
        <p:txBody>
          <a:bodyPr wrap="square" rtlCol="0">
            <a:spAutoFit/>
          </a:bodyPr>
          <a:lstStyle/>
          <a:p>
            <a:pPr marL="0" lvl="1">
              <a:lnSpc>
                <a:spcPct val="150000"/>
              </a:lnSpc>
              <a:buClr>
                <a:srgbClr val="552421"/>
              </a:buClr>
              <a:buSzPct val="80000"/>
            </a:pP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CSS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dần</a:t>
            </a:r>
            <a:r>
              <a:rPr lang="en-US" sz="2400" dirty="0">
                <a:latin typeface="Times New Roman" panose="02020603050405020304" pitchFamily="18" charset="0"/>
                <a:cs typeface="Times New Roman" panose="02020603050405020304" pitchFamily="18" charset="0"/>
              </a:rPr>
              <a:t>)</a:t>
            </a:r>
          </a:p>
          <a:p>
            <a:pPr lvl="2" indent="-457200">
              <a:lnSpc>
                <a:spcPct val="150000"/>
              </a:lnSpc>
              <a:buClr>
                <a:srgbClr val="552421"/>
              </a:buClr>
              <a:buSzPct val="80000"/>
              <a:buFont typeface="+mj-lt"/>
              <a:buAutoNum type="arabicPeriod"/>
            </a:pPr>
            <a:r>
              <a:rPr lang="en-US" sz="2400" dirty="0">
                <a:latin typeface="Times New Roman" panose="02020603050405020304" pitchFamily="18" charset="0"/>
                <a:cs typeface="Times New Roman" panose="02020603050405020304" pitchFamily="18" charset="0"/>
              </a:rPr>
              <a:t>Inline Style Sheet</a:t>
            </a:r>
          </a:p>
          <a:p>
            <a:pPr lvl="2" indent="-457200">
              <a:lnSpc>
                <a:spcPct val="150000"/>
              </a:lnSpc>
              <a:buClr>
                <a:srgbClr val="552421"/>
              </a:buClr>
              <a:buSzPct val="80000"/>
              <a:buFont typeface="+mj-lt"/>
              <a:buAutoNum type="arabicPeriod"/>
            </a:pPr>
            <a:r>
              <a:rPr lang="en-US" sz="2400" dirty="0">
                <a:latin typeface="Times New Roman" panose="02020603050405020304" pitchFamily="18" charset="0"/>
                <a:cs typeface="Times New Roman" panose="02020603050405020304" pitchFamily="18" charset="0"/>
              </a:rPr>
              <a:t>Internal Style Sheet </a:t>
            </a:r>
          </a:p>
          <a:p>
            <a:pPr lvl="2" indent="-457200">
              <a:lnSpc>
                <a:spcPct val="150000"/>
              </a:lnSpc>
              <a:buClr>
                <a:srgbClr val="552421"/>
              </a:buClr>
              <a:buSzPct val="80000"/>
              <a:buFont typeface="+mj-lt"/>
              <a:buAutoNum type="arabicPeriod"/>
            </a:pPr>
            <a:r>
              <a:rPr lang="en-US" sz="2400" dirty="0">
                <a:latin typeface="Times New Roman" panose="02020603050405020304" pitchFamily="18" charset="0"/>
                <a:cs typeface="Times New Roman" panose="02020603050405020304" pitchFamily="18" charset="0"/>
              </a:rPr>
              <a:t>External Style Sheet</a:t>
            </a:r>
          </a:p>
          <a:p>
            <a:pPr lvl="2" indent="-457200">
              <a:lnSpc>
                <a:spcPct val="150000"/>
              </a:lnSpc>
              <a:buClr>
                <a:srgbClr val="552421"/>
              </a:buClr>
              <a:buSzPct val="80000"/>
              <a:buFont typeface="+mj-lt"/>
              <a:buAutoNum type="arabicPeriod"/>
            </a:pPr>
            <a:r>
              <a:rPr lang="en-US" sz="2400" dirty="0">
                <a:latin typeface="Times New Roman" panose="02020603050405020304" pitchFamily="18" charset="0"/>
                <a:cs typeface="Times New Roman" panose="02020603050405020304" pitchFamily="18" charset="0"/>
              </a:rPr>
              <a:t>Browser Default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19" y="5186067"/>
            <a:ext cx="5609367" cy="129446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74" y="5041749"/>
            <a:ext cx="5201484" cy="1656524"/>
          </a:xfrm>
          <a:prstGeom prst="rect">
            <a:avLst/>
          </a:prstGeom>
        </p:spPr>
      </p:pic>
      <p:sp>
        <p:nvSpPr>
          <p:cNvPr id="9" name="Slide Number Placeholder 8"/>
          <p:cNvSpPr>
            <a:spLocks noGrp="1"/>
          </p:cNvSpPr>
          <p:nvPr>
            <p:ph type="sldNum" sz="quarter" idx="12"/>
          </p:nvPr>
        </p:nvSpPr>
        <p:spPr/>
        <p:txBody>
          <a:bodyPr/>
          <a:lstStyle/>
          <a:p>
            <a:fld id="{8931F062-0CA5-4043-8829-FDCDBC838870}" type="slidenum">
              <a:rPr lang="en-US" smtClean="0"/>
              <a:t>11</a:t>
            </a:fld>
            <a:endParaRPr lang="en-US"/>
          </a:p>
        </p:txBody>
      </p:sp>
    </p:spTree>
    <p:extLst>
      <p:ext uri="{BB962C8B-B14F-4D97-AF65-F5344CB8AC3E}">
        <p14:creationId xmlns:p14="http://schemas.microsoft.com/office/powerpoint/2010/main" val="111102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87400" y="1408144"/>
            <a:ext cx="10617199"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CSS,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Selectors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HTML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muốn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CSS</a:t>
            </a:r>
            <a:endParaRPr lang="en-US" sz="24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613719807"/>
              </p:ext>
            </p:extLst>
          </p:nvPr>
        </p:nvGraphicFramePr>
        <p:xfrm>
          <a:off x="106679" y="2286149"/>
          <a:ext cx="11978639" cy="4435326"/>
        </p:xfrm>
        <a:graphic>
          <a:graphicData uri="http://schemas.openxmlformats.org/drawingml/2006/table">
            <a:tbl>
              <a:tblPr firstRow="1" bandRow="1">
                <a:tableStyleId>{5C22544A-7EE6-4342-B048-85BDC9FD1C3A}</a:tableStyleId>
              </a:tblPr>
              <a:tblGrid>
                <a:gridCol w="2862030">
                  <a:extLst>
                    <a:ext uri="{9D8B030D-6E8A-4147-A177-3AD203B41FA5}">
                      <a16:colId xmlns:a16="http://schemas.microsoft.com/office/drawing/2014/main" val="20000"/>
                    </a:ext>
                  </a:extLst>
                </a:gridCol>
                <a:gridCol w="2022158">
                  <a:extLst>
                    <a:ext uri="{9D8B030D-6E8A-4147-A177-3AD203B41FA5}">
                      <a16:colId xmlns:a16="http://schemas.microsoft.com/office/drawing/2014/main" val="20001"/>
                    </a:ext>
                  </a:extLst>
                </a:gridCol>
                <a:gridCol w="7094451">
                  <a:extLst>
                    <a:ext uri="{9D8B030D-6E8A-4147-A177-3AD203B41FA5}">
                      <a16:colId xmlns:a16="http://schemas.microsoft.com/office/drawing/2014/main" val="20002"/>
                    </a:ext>
                  </a:extLst>
                </a:gridCol>
              </a:tblGrid>
              <a:tr h="346273">
                <a:tc>
                  <a:txBody>
                    <a:bodyPr/>
                    <a:lstStyle/>
                    <a:p>
                      <a:pPr algn="ctr"/>
                      <a:r>
                        <a:rPr lang="en-US" sz="1800" dirty="0">
                          <a:latin typeface="Times New Roman" panose="02020603050405020304" pitchFamily="18" charset="0"/>
                          <a:cs typeface="Times New Roman" panose="02020603050405020304" pitchFamily="18" charset="0"/>
                        </a:rPr>
                        <a:t>Selector</a:t>
                      </a:r>
                    </a:p>
                  </a:txBody>
                  <a:tcPr/>
                </a:tc>
                <a:tc>
                  <a:txBody>
                    <a:bodyPr/>
                    <a:lstStyle/>
                    <a:p>
                      <a:pPr algn="ctr"/>
                      <a:r>
                        <a:rPr lang="en-US" sz="1800" b="1" i="0" kern="1200" dirty="0">
                          <a:solidFill>
                            <a:schemeClr val="lt1"/>
                          </a:solidFill>
                          <a:effectLst/>
                          <a:latin typeface="Times New Roman" panose="02020603050405020304" pitchFamily="18" charset="0"/>
                          <a:ea typeface="+mn-ea"/>
                          <a:cs typeface="Times New Roman" panose="02020603050405020304" pitchFamily="18" charset="0"/>
                        </a:rPr>
                        <a:t>Example</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b="1" i="0" kern="1200" dirty="0">
                          <a:solidFill>
                            <a:schemeClr val="lt1"/>
                          </a:solidFill>
                          <a:effectLst/>
                          <a:latin typeface="Times New Roman" panose="02020603050405020304" pitchFamily="18" charset="0"/>
                          <a:ea typeface="+mn-ea"/>
                          <a:cs typeface="Times New Roman" panose="02020603050405020304" pitchFamily="18" charset="0"/>
                        </a:rPr>
                        <a:t>Example description</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46273">
                <a:tc>
                  <a:txBody>
                    <a:bodyPr/>
                    <a:lstStyle/>
                    <a:p>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phần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tử</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46273">
                <a:tc>
                  <a:txBody>
                    <a:bodyPr/>
                    <a:lstStyle/>
                    <a:p>
                      <a:r>
                        <a:rPr lang="en-US" sz="1800" i="1" dirty="0">
                          <a:latin typeface="Times New Roman" panose="02020603050405020304" pitchFamily="18" charset="0"/>
                          <a:cs typeface="Times New Roman" panose="02020603050405020304" pitchFamily="18" charset="0"/>
                        </a:rPr>
                        <a:t>.class</a:t>
                      </a:r>
                    </a:p>
                  </a:txBody>
                  <a:tcPr/>
                </a:tc>
                <a:tc>
                  <a:txBody>
                    <a:bodyPr/>
                    <a:lstStyle/>
                    <a:p>
                      <a:pPr algn="ctr"/>
                      <a:r>
                        <a:rPr lang="en-US" sz="1800" dirty="0">
                          <a:latin typeface="Times New Roman" panose="02020603050405020304" pitchFamily="18" charset="0"/>
                          <a:cs typeface="Times New Roman" panose="02020603050405020304" pitchFamily="18" charset="0"/>
                        </a:rPr>
                        <a:t>.header</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phần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tử</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có</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class = “header”</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46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Times New Roman" panose="02020603050405020304" pitchFamily="18" charset="0"/>
                          <a:cs typeface="Times New Roman" panose="02020603050405020304" pitchFamily="18" charset="0"/>
                        </a:rPr>
                        <a:t>#id</a:t>
                      </a:r>
                    </a:p>
                  </a:txBody>
                  <a:tcPr/>
                </a:tc>
                <a:tc>
                  <a:txBody>
                    <a:bodyPr/>
                    <a:lstStyle/>
                    <a:p>
                      <a:pPr algn="ctr"/>
                      <a:r>
                        <a:rPr lang="en-US" sz="1800" dirty="0">
                          <a:latin typeface="Times New Roman" panose="02020603050405020304" pitchFamily="18" charset="0"/>
                          <a:cs typeface="Times New Roman" panose="02020603050405020304" pitchFamily="18" charset="0"/>
                        </a:rPr>
                        <a:t>#content</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phần</a:t>
                      </a:r>
                      <a:r>
                        <a:rPr lang="en-US" sz="1800" b="0"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tử</a:t>
                      </a:r>
                      <a:r>
                        <a:rPr lang="en-US" sz="1800" b="0" baseline="0" dirty="0">
                          <a:latin typeface="Times New Roman" panose="02020603050405020304" pitchFamily="18" charset="0"/>
                          <a:cs typeface="Times New Roman" panose="02020603050405020304" pitchFamily="18" charset="0"/>
                        </a:rPr>
                        <a:t> </a:t>
                      </a:r>
                      <a:r>
                        <a:rPr lang="en-US" sz="1800" b="1" baseline="0" dirty="0" err="1">
                          <a:latin typeface="Times New Roman" panose="02020603050405020304" pitchFamily="18" charset="0"/>
                          <a:cs typeface="Times New Roman" panose="02020603050405020304" pitchFamily="18" charset="0"/>
                        </a:rPr>
                        <a:t>duy</a:t>
                      </a:r>
                      <a:r>
                        <a:rPr lang="en-US" sz="1800" b="1" baseline="0" dirty="0">
                          <a:latin typeface="Times New Roman" panose="02020603050405020304" pitchFamily="18" charset="0"/>
                          <a:cs typeface="Times New Roman" panose="02020603050405020304" pitchFamily="18" charset="0"/>
                        </a:rPr>
                        <a:t> </a:t>
                      </a:r>
                      <a:r>
                        <a:rPr lang="en-US" sz="1800" b="1" baseline="0" dirty="0" err="1">
                          <a:latin typeface="Times New Roman" panose="02020603050405020304" pitchFamily="18" charset="0"/>
                          <a:cs typeface="Times New Roman" panose="02020603050405020304" pitchFamily="18" charset="0"/>
                        </a:rPr>
                        <a:t>nhất</a:t>
                      </a:r>
                      <a:r>
                        <a:rPr lang="en-US" sz="1800" b="0"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có</a:t>
                      </a:r>
                      <a:r>
                        <a:rPr lang="en-US" sz="1800" b="0" baseline="0" dirty="0">
                          <a:latin typeface="Times New Roman" panose="02020603050405020304" pitchFamily="18" charset="0"/>
                          <a:cs typeface="Times New Roman" panose="02020603050405020304" pitchFamily="18" charset="0"/>
                        </a:rPr>
                        <a:t> </a:t>
                      </a:r>
                      <a:r>
                        <a:rPr lang="en-US" sz="1800" b="0" i="1" baseline="0" dirty="0">
                          <a:latin typeface="Times New Roman" panose="02020603050405020304" pitchFamily="18" charset="0"/>
                          <a:cs typeface="Times New Roman" panose="02020603050405020304" pitchFamily="18" charset="0"/>
                        </a:rPr>
                        <a:t>id = “content”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46273">
                <a:tc>
                  <a:txBody>
                    <a:bodyPr/>
                    <a:lstStyle/>
                    <a:p>
                      <a:r>
                        <a:rPr lang="en-US" sz="1800" i="1" dirty="0">
                          <a:latin typeface="Times New Roman" panose="02020603050405020304" pitchFamily="18" charset="0"/>
                          <a:cs typeface="Times New Roman" panose="02020603050405020304" pitchFamily="18" charset="0"/>
                        </a:rPr>
                        <a:t>element</a:t>
                      </a:r>
                    </a:p>
                  </a:txBody>
                  <a:tcPr/>
                </a:tc>
                <a:tc>
                  <a:txBody>
                    <a:bodyPr/>
                    <a:lstStyle/>
                    <a:p>
                      <a:pPr algn="ctr"/>
                      <a:r>
                        <a:rPr lang="en-US" sz="1800" dirty="0">
                          <a:latin typeface="Times New Roman" panose="02020603050405020304" pitchFamily="18" charset="0"/>
                          <a:cs typeface="Times New Roman" panose="02020603050405020304" pitchFamily="18" charset="0"/>
                        </a:rPr>
                        <a:t>p</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46273">
                <a:tc>
                  <a:txBody>
                    <a:bodyPr/>
                    <a:lstStyle/>
                    <a:p>
                      <a:r>
                        <a:rPr lang="en-US" sz="1800" i="1" dirty="0">
                          <a:latin typeface="Times New Roman" panose="02020603050405020304" pitchFamily="18" charset="0"/>
                          <a:cs typeface="Times New Roman" panose="02020603050405020304" pitchFamily="18" charset="0"/>
                        </a:rPr>
                        <a:t>element1,</a:t>
                      </a:r>
                      <a:r>
                        <a:rPr lang="en-US" sz="1800" i="1" baseline="0" dirty="0">
                          <a:latin typeface="Times New Roman" panose="02020603050405020304" pitchFamily="18" charset="0"/>
                          <a:cs typeface="Times New Roman" panose="02020603050405020304" pitchFamily="18" charset="0"/>
                        </a:rPr>
                        <a:t> element2</a:t>
                      </a:r>
                      <a:endParaRPr lang="en-US" sz="1800" i="1"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div, p</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&lt;div&gt; &amp; &lt;tag p&gt;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46273">
                <a:tc>
                  <a:txBody>
                    <a:bodyPr/>
                    <a:lstStyle/>
                    <a:p>
                      <a:r>
                        <a:rPr lang="en-US" sz="1800" i="1" dirty="0">
                          <a:latin typeface="Times New Roman" panose="02020603050405020304" pitchFamily="18" charset="0"/>
                          <a:cs typeface="Times New Roman" panose="02020603050405020304" pitchFamily="18" charset="0"/>
                        </a:rPr>
                        <a:t>element1</a:t>
                      </a:r>
                      <a:r>
                        <a:rPr lang="en-US" sz="1800" i="1" baseline="0" dirty="0">
                          <a:latin typeface="Times New Roman" panose="02020603050405020304" pitchFamily="18" charset="0"/>
                          <a:cs typeface="Times New Roman" panose="02020603050405020304" pitchFamily="18" charset="0"/>
                        </a:rPr>
                        <a:t> element2</a:t>
                      </a:r>
                      <a:endParaRPr lang="en-US" sz="1800" i="1"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.class-a</a:t>
                      </a:r>
                      <a:r>
                        <a:rPr lang="en-US" sz="1800" baseline="0" dirty="0">
                          <a:latin typeface="Times New Roman" panose="02020603050405020304" pitchFamily="18" charset="0"/>
                          <a:cs typeface="Times New Roman" panose="02020603050405020304" pitchFamily="18" charset="0"/>
                        </a:rPr>
                        <a:t> .class-b</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err="1">
                          <a:latin typeface="Times New Roman" panose="02020603050405020304" pitchFamily="18" charset="0"/>
                          <a:cs typeface="Times New Roman" panose="02020603050405020304" pitchFamily="18" charset="0"/>
                        </a:rPr>
                        <a:t>nằm</a:t>
                      </a:r>
                      <a:r>
                        <a:rPr lang="en-US" sz="1800" b="1" i="0" baseline="0" dirty="0">
                          <a:latin typeface="Times New Roman" panose="02020603050405020304" pitchFamily="18" charset="0"/>
                          <a:cs typeface="Times New Roman" panose="02020603050405020304" pitchFamily="18" charset="0"/>
                        </a:rPr>
                        <a:t> </a:t>
                      </a:r>
                      <a:r>
                        <a:rPr lang="en-US" sz="1800" b="1" i="0" baseline="0" dirty="0" err="1">
                          <a:latin typeface="Times New Roman" panose="02020603050405020304" pitchFamily="18" charset="0"/>
                          <a:cs typeface="Times New Roman" panose="02020603050405020304" pitchFamily="18" charset="0"/>
                        </a:rPr>
                        <a:t>trong</a:t>
                      </a:r>
                      <a:r>
                        <a:rPr lang="en-US" sz="1800" b="1" i="0" baseline="0" dirty="0">
                          <a:latin typeface="Times New Roman" panose="02020603050405020304" pitchFamily="18" charset="0"/>
                          <a:cs typeface="Times New Roman" panose="02020603050405020304" pitchFamily="18" charset="0"/>
                        </a:rPr>
                        <a:t> </a:t>
                      </a:r>
                      <a:r>
                        <a:rPr lang="en-US" sz="1800" b="0" i="1" baseline="0" dirty="0">
                          <a:latin typeface="Times New Roman" panose="02020603050405020304" pitchFamily="18" charset="0"/>
                          <a:cs typeface="Times New Roman" panose="02020603050405020304" pitchFamily="18" charset="0"/>
                        </a:rPr>
                        <a:t>tag &lt;div&gt; </a:t>
                      </a:r>
                      <a:r>
                        <a:rPr lang="en-US" sz="1800" b="0" i="0" baseline="0" dirty="0">
                          <a:latin typeface="Times New Roman" panose="02020603050405020304" pitchFamily="18" charset="0"/>
                          <a:cs typeface="Times New Roman" panose="02020603050405020304" pitchFamily="18" charset="0"/>
                        </a:rPr>
                        <a:t>(cha con)</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46273">
                <a:tc>
                  <a:txBody>
                    <a:bodyPr/>
                    <a:lstStyle/>
                    <a:p>
                      <a:r>
                        <a:rPr lang="en-US" sz="1800" i="1" dirty="0">
                          <a:latin typeface="Times New Roman" panose="02020603050405020304" pitchFamily="18" charset="0"/>
                          <a:cs typeface="Times New Roman" panose="02020603050405020304" pitchFamily="18" charset="0"/>
                        </a:rPr>
                        <a:t>element1</a:t>
                      </a:r>
                      <a:r>
                        <a:rPr lang="en-US" sz="1800" i="1" baseline="0" dirty="0">
                          <a:latin typeface="Times New Roman" panose="02020603050405020304" pitchFamily="18" charset="0"/>
                          <a:cs typeface="Times New Roman" panose="02020603050405020304" pitchFamily="18" charset="0"/>
                        </a:rPr>
                        <a:t> &gt; element2</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div &gt;</a:t>
                      </a:r>
                      <a:r>
                        <a:rPr lang="en-US" sz="1800" baseline="0" dirty="0">
                          <a:latin typeface="Times New Roman" panose="02020603050405020304" pitchFamily="18" charset="0"/>
                          <a:cs typeface="Times New Roman" panose="02020603050405020304" pitchFamily="18" charset="0"/>
                        </a:rPr>
                        <a:t> p</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a:latin typeface="Times New Roman" panose="02020603050405020304" pitchFamily="18" charset="0"/>
                          <a:cs typeface="Times New Roman" panose="02020603050405020304" pitchFamily="18" charset="0"/>
                        </a:rPr>
                        <a:t>là con trực tiếp của </a:t>
                      </a:r>
                      <a:r>
                        <a:rPr lang="en-US" sz="1800" b="0" i="1" baseline="0" dirty="0">
                          <a:latin typeface="Times New Roman" panose="02020603050405020304" pitchFamily="18" charset="0"/>
                          <a:cs typeface="Times New Roman" panose="02020603050405020304" pitchFamily="18" charset="0"/>
                        </a:rPr>
                        <a:t>tag &lt;div&gt; </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46273">
                <a:tc>
                  <a:txBody>
                    <a:bodyPr/>
                    <a:lstStyle/>
                    <a:p>
                      <a:r>
                        <a:rPr lang="en-US" sz="1800" i="1" dirty="0">
                          <a:latin typeface="Times New Roman" panose="02020603050405020304" pitchFamily="18" charset="0"/>
                          <a:cs typeface="Times New Roman" panose="02020603050405020304" pitchFamily="18" charset="0"/>
                        </a:rPr>
                        <a:t>element1</a:t>
                      </a:r>
                      <a:r>
                        <a:rPr lang="en-US" sz="1800" i="1" baseline="0" dirty="0">
                          <a:latin typeface="Times New Roman" panose="02020603050405020304" pitchFamily="18" charset="0"/>
                          <a:cs typeface="Times New Roman" panose="02020603050405020304" pitchFamily="18" charset="0"/>
                        </a:rPr>
                        <a:t> + element2</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div</a:t>
                      </a:r>
                      <a:r>
                        <a:rPr lang="en-US" sz="1800" baseline="0" dirty="0">
                          <a:latin typeface="Times New Roman" panose="02020603050405020304" pitchFamily="18" charset="0"/>
                          <a:cs typeface="Times New Roman" panose="02020603050405020304" pitchFamily="18" charset="0"/>
                        </a:rPr>
                        <a:t> + p</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1</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err="1">
                          <a:latin typeface="Times New Roman" panose="02020603050405020304" pitchFamily="18" charset="0"/>
                          <a:cs typeface="Times New Roman" panose="02020603050405020304" pitchFamily="18" charset="0"/>
                        </a:rPr>
                        <a:t>nằm</a:t>
                      </a:r>
                      <a:r>
                        <a:rPr lang="en-US" sz="1800" b="1" i="0" baseline="0" dirty="0">
                          <a:latin typeface="Times New Roman" panose="02020603050405020304" pitchFamily="18" charset="0"/>
                          <a:cs typeface="Times New Roman" panose="02020603050405020304" pitchFamily="18" charset="0"/>
                        </a:rPr>
                        <a:t> </a:t>
                      </a:r>
                      <a:r>
                        <a:rPr lang="en-US" sz="1800" b="1" i="0" baseline="0" dirty="0" err="1">
                          <a:latin typeface="Times New Roman" panose="02020603050405020304" pitchFamily="18" charset="0"/>
                          <a:cs typeface="Times New Roman" panose="02020603050405020304" pitchFamily="18" charset="0"/>
                        </a:rPr>
                        <a:t>ngay</a:t>
                      </a:r>
                      <a:r>
                        <a:rPr lang="en-US" sz="1800" b="1" i="0" baseline="0" dirty="0">
                          <a:latin typeface="Times New Roman" panose="02020603050405020304" pitchFamily="18" charset="0"/>
                          <a:cs typeface="Times New Roman" panose="02020603050405020304" pitchFamily="18" charset="0"/>
                        </a:rPr>
                        <a:t> </a:t>
                      </a:r>
                      <a:r>
                        <a:rPr lang="en-US" sz="1800" b="1" i="0" baseline="0" dirty="0" err="1">
                          <a:latin typeface="Times New Roman" panose="02020603050405020304" pitchFamily="18" charset="0"/>
                          <a:cs typeface="Times New Roman" panose="02020603050405020304" pitchFamily="18" charset="0"/>
                        </a:rPr>
                        <a:t>sau</a:t>
                      </a:r>
                      <a:r>
                        <a:rPr lang="en-US" sz="1800" b="1" i="0" baseline="0" dirty="0">
                          <a:latin typeface="Times New Roman" panose="02020603050405020304" pitchFamily="18" charset="0"/>
                          <a:cs typeface="Times New Roman" panose="02020603050405020304" pitchFamily="18" charset="0"/>
                        </a:rPr>
                        <a:t> </a:t>
                      </a:r>
                      <a:r>
                        <a:rPr lang="en-US" sz="1800" b="0" i="1" baseline="0" dirty="0">
                          <a:latin typeface="Times New Roman" panose="02020603050405020304" pitchFamily="18" charset="0"/>
                          <a:cs typeface="Times New Roman" panose="02020603050405020304" pitchFamily="18" charset="0"/>
                        </a:rPr>
                        <a:t>tag &lt;div&gt; </a:t>
                      </a:r>
                      <a:r>
                        <a:rPr lang="en-US" sz="1800" b="0" i="0" baseline="0" dirty="0">
                          <a:latin typeface="Times New Roman" panose="02020603050405020304" pitchFamily="18" charset="0"/>
                          <a:cs typeface="Times New Roman" panose="02020603050405020304" pitchFamily="18" charset="0"/>
                        </a:rPr>
                        <a:t>(</a:t>
                      </a:r>
                      <a:r>
                        <a:rPr lang="en-US" sz="1800" b="0" i="0" baseline="0" dirty="0" err="1">
                          <a:latin typeface="Times New Roman" panose="02020603050405020304" pitchFamily="18" charset="0"/>
                          <a:cs typeface="Times New Roman" panose="02020603050405020304" pitchFamily="18" charset="0"/>
                        </a:rPr>
                        <a:t>cùng</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cấp</a:t>
                      </a:r>
                      <a:r>
                        <a:rPr lang="en-US" sz="1800" b="0" i="0" baseline="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r h="571743">
                <a:tc>
                  <a:txBody>
                    <a:bodyPr/>
                    <a:lstStyle/>
                    <a:p>
                      <a:r>
                        <a:rPr lang="en-US" sz="1800" i="1" dirty="0">
                          <a:latin typeface="Times New Roman" panose="02020603050405020304" pitchFamily="18" charset="0"/>
                          <a:cs typeface="Times New Roman" panose="02020603050405020304" pitchFamily="18" charset="0"/>
                        </a:rPr>
                        <a:t>element1</a:t>
                      </a:r>
                      <a:r>
                        <a:rPr lang="en-US" sz="1800" i="1" baseline="0" dirty="0">
                          <a:latin typeface="Times New Roman" panose="02020603050405020304" pitchFamily="18" charset="0"/>
                          <a:cs typeface="Times New Roman" panose="02020603050405020304" pitchFamily="18" charset="0"/>
                        </a:rPr>
                        <a:t> ~ element2</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div</a:t>
                      </a:r>
                      <a:r>
                        <a:rPr lang="en-US" sz="1800" baseline="0" dirty="0">
                          <a:latin typeface="Times New Roman" panose="02020603050405020304" pitchFamily="18" charset="0"/>
                          <a:cs typeface="Times New Roman" panose="02020603050405020304" pitchFamily="18" charset="0"/>
                        </a:rPr>
                        <a:t> ~ p</a:t>
                      </a:r>
                      <a:endParaRPr 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tất cả các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a:latin typeface="Times New Roman" panose="02020603050405020304" pitchFamily="18" charset="0"/>
                          <a:cs typeface="Times New Roman" panose="02020603050405020304" pitchFamily="18" charset="0"/>
                        </a:rPr>
                        <a:t>được đặt sau </a:t>
                      </a:r>
                      <a:r>
                        <a:rPr lang="en-US" sz="1800" b="0" i="1" baseline="0" dirty="0">
                          <a:latin typeface="Times New Roman" panose="02020603050405020304" pitchFamily="18" charset="0"/>
                          <a:cs typeface="Times New Roman" panose="02020603050405020304" pitchFamily="18" charset="0"/>
                        </a:rPr>
                        <a:t>tag &lt;div&gt; </a:t>
                      </a:r>
                      <a:r>
                        <a:rPr lang="en-US" sz="1800" b="0" i="0" baseline="0" dirty="0">
                          <a:latin typeface="Times New Roman" panose="02020603050405020304" pitchFamily="18" charset="0"/>
                          <a:cs typeface="Times New Roman" panose="02020603050405020304" pitchFamily="18" charset="0"/>
                        </a:rPr>
                        <a:t>(cùng cấp)</a:t>
                      </a:r>
                    </a:p>
                  </a:txBody>
                  <a:tcPr/>
                </a:tc>
                <a:extLst>
                  <a:ext uri="{0D108BD9-81ED-4DB2-BD59-A6C34878D82A}">
                    <a16:rowId xmlns:a16="http://schemas.microsoft.com/office/drawing/2014/main" val="10009"/>
                  </a:ext>
                </a:extLst>
              </a:tr>
              <a:tr h="571743">
                <a:tc>
                  <a:txBody>
                    <a:bodyPr/>
                    <a:lstStyle/>
                    <a:p>
                      <a:r>
                        <a:rPr lang="en-US" sz="1800" dirty="0">
                          <a:latin typeface="Times New Roman" panose="02020603050405020304" pitchFamily="18" charset="0"/>
                          <a:cs typeface="Times New Roman" panose="02020603050405020304" pitchFamily="18" charset="0"/>
                        </a:rPr>
                        <a:t>element[attribute=“value”]</a:t>
                      </a:r>
                    </a:p>
                  </a:txBody>
                  <a:tcPr/>
                </a:tc>
                <a:tc>
                  <a:txBody>
                    <a:bodyPr/>
                    <a:lstStyle/>
                    <a:p>
                      <a:pPr algn="ctr"/>
                      <a:r>
                        <a:rPr lang="en-US" sz="1800" dirty="0">
                          <a:latin typeface="Times New Roman" panose="02020603050405020304" pitchFamily="18" charset="0"/>
                          <a:cs typeface="Times New Roman" panose="02020603050405020304" pitchFamily="18" charset="0"/>
                        </a:rPr>
                        <a:t>div[class=“demo”]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baseline="0" dirty="0">
                          <a:latin typeface="Times New Roman" panose="02020603050405020304" pitchFamily="18" charset="0"/>
                          <a:cs typeface="Times New Roman" panose="02020603050405020304" pitchFamily="18" charset="0"/>
                        </a:rPr>
                        <a:t>Chọn tất cả các thẻ div có thuộc tính class=“demo”</a:t>
                      </a:r>
                    </a:p>
                  </a:txBody>
                  <a:tcPr/>
                </a:tc>
                <a:extLst>
                  <a:ext uri="{0D108BD9-81ED-4DB2-BD59-A6C34878D82A}">
                    <a16:rowId xmlns:a16="http://schemas.microsoft.com/office/drawing/2014/main" val="3064792505"/>
                  </a:ext>
                </a:extLst>
              </a:tr>
            </a:tbl>
          </a:graphicData>
        </a:graphic>
      </p:graphicFrame>
      <p:sp>
        <p:nvSpPr>
          <p:cNvPr id="9" name="Slide Number Placeholder 8"/>
          <p:cNvSpPr>
            <a:spLocks noGrp="1"/>
          </p:cNvSpPr>
          <p:nvPr>
            <p:ph type="sldNum" sz="quarter" idx="12"/>
          </p:nvPr>
        </p:nvSpPr>
        <p:spPr/>
        <p:txBody>
          <a:bodyPr/>
          <a:lstStyle/>
          <a:p>
            <a:fld id="{8931F062-0CA5-4043-8829-FDCDBC838870}" type="slidenum">
              <a:rPr lang="en-US" smtClean="0"/>
              <a:t>12</a:t>
            </a:fld>
            <a:endParaRPr lang="en-US"/>
          </a:p>
        </p:txBody>
      </p:sp>
    </p:spTree>
    <p:extLst>
      <p:ext uri="{BB962C8B-B14F-4D97-AF65-F5344CB8AC3E}">
        <p14:creationId xmlns:p14="http://schemas.microsoft.com/office/powerpoint/2010/main" val="3040569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87400" y="1408144"/>
            <a:ext cx="10617199" cy="2677656"/>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CSS,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Selectors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HTML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muốn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CSS</a:t>
            </a:r>
          </a:p>
          <a:p>
            <a:pPr marL="342900" indent="-342900">
              <a:lnSpc>
                <a:spcPct val="150000"/>
              </a:lnSpc>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Selector</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endParaRPr lang="en-US" sz="2400" dirty="0">
              <a:latin typeface="Times New Roman" panose="02020603050405020304" pitchFamily="18" charset="0"/>
              <a:cs typeface="Times New Roman" panose="02020603050405020304" pitchFamily="18" charset="0"/>
            </a:endParaRPr>
          </a:p>
          <a:p>
            <a:pPr lvl="1"/>
            <a:endParaRPr lang="en-US" sz="2400"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8931F062-0CA5-4043-8829-FDCDBC838870}" type="slidenum">
              <a:rPr lang="en-US" smtClean="0"/>
              <a:t>13</a:t>
            </a:fld>
            <a:endParaRPr lang="en-US"/>
          </a:p>
        </p:txBody>
      </p:sp>
      <p:pic>
        <p:nvPicPr>
          <p:cNvPr id="2" name="Picture 1">
            <a:extLst>
              <a:ext uri="{FF2B5EF4-FFF2-40B4-BE49-F238E27FC236}">
                <a16:creationId xmlns:a16="http://schemas.microsoft.com/office/drawing/2014/main" id="{B02CAA38-F045-4F2B-9B4A-27B1B3E1BB0B}"/>
              </a:ext>
            </a:extLst>
          </p:cNvPr>
          <p:cNvPicPr>
            <a:picLocks noChangeAspect="1"/>
          </p:cNvPicPr>
          <p:nvPr/>
        </p:nvPicPr>
        <p:blipFill>
          <a:blip r:embed="rId3"/>
          <a:stretch>
            <a:fillRect/>
          </a:stretch>
        </p:blipFill>
        <p:spPr>
          <a:xfrm>
            <a:off x="6241235" y="3886952"/>
            <a:ext cx="4390040" cy="2469398"/>
          </a:xfrm>
          <a:prstGeom prst="rect">
            <a:avLst/>
          </a:prstGeom>
        </p:spPr>
      </p:pic>
      <p:pic>
        <p:nvPicPr>
          <p:cNvPr id="3" name="Picture 2">
            <a:extLst>
              <a:ext uri="{FF2B5EF4-FFF2-40B4-BE49-F238E27FC236}">
                <a16:creationId xmlns:a16="http://schemas.microsoft.com/office/drawing/2014/main" id="{A533FBF6-2836-4D30-8E22-909CC4BD7333}"/>
              </a:ext>
            </a:extLst>
          </p:cNvPr>
          <p:cNvPicPr>
            <a:picLocks noChangeAspect="1"/>
          </p:cNvPicPr>
          <p:nvPr/>
        </p:nvPicPr>
        <p:blipFill>
          <a:blip r:embed="rId4"/>
          <a:stretch>
            <a:fillRect/>
          </a:stretch>
        </p:blipFill>
        <p:spPr>
          <a:xfrm>
            <a:off x="986222" y="3755390"/>
            <a:ext cx="4623929" cy="2600960"/>
          </a:xfrm>
          <a:prstGeom prst="rect">
            <a:avLst/>
          </a:prstGeom>
        </p:spPr>
      </p:pic>
    </p:spTree>
    <p:extLst>
      <p:ext uri="{BB962C8B-B14F-4D97-AF65-F5344CB8AC3E}">
        <p14:creationId xmlns:p14="http://schemas.microsoft.com/office/powerpoint/2010/main" val="418992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87400" y="1408144"/>
            <a:ext cx="10617199"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Selector</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Class :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class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selector</a:t>
            </a:r>
          </a:p>
          <a:p>
            <a:pPr marL="800100" lvl="1"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Class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CSS :</a:t>
            </a:r>
            <a:r>
              <a:rPr lang="en-US" sz="2400" b="1" dirty="0">
                <a:latin typeface="Times New Roman" panose="02020603050405020304" pitchFamily="18" charset="0"/>
                <a:cs typeface="Times New Roman" panose="02020603050405020304" pitchFamily="18" charset="0"/>
              </a:rPr>
              <a:t> .</a:t>
            </a:r>
            <a:r>
              <a:rPr lang="en-US" sz="2400" dirty="0">
                <a:solidFill>
                  <a:srgbClr val="552421"/>
                </a:solidFill>
                <a:latin typeface="Times New Roman" panose="02020603050405020304" pitchFamily="18" charset="0"/>
                <a:cs typeface="Times New Roman" panose="02020603050405020304" pitchFamily="18" charset="0"/>
              </a:rPr>
              <a:t>class</a:t>
            </a:r>
          </a:p>
        </p:txBody>
      </p:sp>
      <p:sp>
        <p:nvSpPr>
          <p:cNvPr id="9" name="Slide Number Placeholder 8"/>
          <p:cNvSpPr>
            <a:spLocks noGrp="1"/>
          </p:cNvSpPr>
          <p:nvPr>
            <p:ph type="sldNum" sz="quarter" idx="12"/>
          </p:nvPr>
        </p:nvSpPr>
        <p:spPr/>
        <p:txBody>
          <a:bodyPr/>
          <a:lstStyle/>
          <a:p>
            <a:fld id="{8931F062-0CA5-4043-8829-FDCDBC838870}" type="slidenum">
              <a:rPr lang="en-US" smtClean="0"/>
              <a:t>14</a:t>
            </a:fld>
            <a:endParaRPr lang="en-US"/>
          </a:p>
        </p:txBody>
      </p:sp>
      <p:pic>
        <p:nvPicPr>
          <p:cNvPr id="14" name="Picture 13">
            <a:extLst>
              <a:ext uri="{FF2B5EF4-FFF2-40B4-BE49-F238E27FC236}">
                <a16:creationId xmlns:a16="http://schemas.microsoft.com/office/drawing/2014/main" id="{E4E23931-BDDB-49B4-8035-898A33BFB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234" y="3792370"/>
            <a:ext cx="3937650" cy="2809537"/>
          </a:xfrm>
          <a:prstGeom prst="rect">
            <a:avLst/>
          </a:prstGeom>
        </p:spPr>
      </p:pic>
      <p:pic>
        <p:nvPicPr>
          <p:cNvPr id="16" name="Picture 15">
            <a:extLst>
              <a:ext uri="{FF2B5EF4-FFF2-40B4-BE49-F238E27FC236}">
                <a16:creationId xmlns:a16="http://schemas.microsoft.com/office/drawing/2014/main" id="{BBED74C5-E3E9-4827-97DA-41D9205C8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117" y="3964853"/>
            <a:ext cx="3848433" cy="1996613"/>
          </a:xfrm>
          <a:prstGeom prst="rect">
            <a:avLst/>
          </a:prstGeom>
        </p:spPr>
      </p:pic>
    </p:spTree>
    <p:extLst>
      <p:ext uri="{BB962C8B-B14F-4D97-AF65-F5344CB8AC3E}">
        <p14:creationId xmlns:p14="http://schemas.microsoft.com/office/powerpoint/2010/main" val="44226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87400" y="1408144"/>
            <a:ext cx="10617199"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Selector</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 :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id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selector</a:t>
            </a:r>
          </a:p>
          <a:p>
            <a:pPr marL="800100" lvl="1" indent="-342900">
              <a:lnSpc>
                <a:spcPct val="150000"/>
              </a:lnSpc>
              <a:buFont typeface="Arial" panose="020B0604020202020204" pitchFamily="34" charset="0"/>
              <a:buChar char="•"/>
            </a:pPr>
            <a:r>
              <a:rPr lang="en-US" sz="2400" b="1" i="1" dirty="0">
                <a:latin typeface="Times New Roman" panose="02020603050405020304" pitchFamily="18" charset="0"/>
                <a:cs typeface="Times New Roman" panose="02020603050405020304" pitchFamily="18" charset="0"/>
              </a:rPr>
              <a:t>Id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endParaRPr lang="en-US" sz="24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CSS : </a:t>
            </a:r>
            <a:r>
              <a:rPr lang="en-US" sz="2400" b="1" dirty="0">
                <a:latin typeface="Times New Roman" panose="02020603050405020304" pitchFamily="18" charset="0"/>
                <a:cs typeface="Times New Roman" panose="02020603050405020304" pitchFamily="18" charset="0"/>
              </a:rPr>
              <a:t>#</a:t>
            </a:r>
            <a:r>
              <a:rPr lang="en-US" sz="2400" dirty="0">
                <a:solidFill>
                  <a:srgbClr val="552421"/>
                </a:solidFill>
                <a:latin typeface="Times New Roman" panose="02020603050405020304" pitchFamily="18" charset="0"/>
                <a:cs typeface="Times New Roman" panose="02020603050405020304" pitchFamily="18" charset="0"/>
              </a:rPr>
              <a:t>id</a:t>
            </a:r>
          </a:p>
        </p:txBody>
      </p:sp>
      <p:sp>
        <p:nvSpPr>
          <p:cNvPr id="9" name="Slide Number Placeholder 8"/>
          <p:cNvSpPr>
            <a:spLocks noGrp="1"/>
          </p:cNvSpPr>
          <p:nvPr>
            <p:ph type="sldNum" sz="quarter" idx="12"/>
          </p:nvPr>
        </p:nvSpPr>
        <p:spPr/>
        <p:txBody>
          <a:bodyPr/>
          <a:lstStyle/>
          <a:p>
            <a:fld id="{8931F062-0CA5-4043-8829-FDCDBC838870}" type="slidenum">
              <a:rPr lang="en-US" smtClean="0"/>
              <a:t>15</a:t>
            </a:fld>
            <a:endParaRPr lang="en-US"/>
          </a:p>
        </p:txBody>
      </p:sp>
      <p:pic>
        <p:nvPicPr>
          <p:cNvPr id="16" name="Picture 15">
            <a:extLst>
              <a:ext uri="{FF2B5EF4-FFF2-40B4-BE49-F238E27FC236}">
                <a16:creationId xmlns:a16="http://schemas.microsoft.com/office/drawing/2014/main" id="{BBED74C5-E3E9-4827-97DA-41D9205C8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962" y="4557932"/>
            <a:ext cx="3848433" cy="1996613"/>
          </a:xfrm>
          <a:prstGeom prst="rect">
            <a:avLst/>
          </a:prstGeom>
        </p:spPr>
      </p:pic>
      <p:pic>
        <p:nvPicPr>
          <p:cNvPr id="3" name="Picture 2">
            <a:extLst>
              <a:ext uri="{FF2B5EF4-FFF2-40B4-BE49-F238E27FC236}">
                <a16:creationId xmlns:a16="http://schemas.microsoft.com/office/drawing/2014/main" id="{B3E5E8A2-3894-440E-8735-172039D37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184" y="4193496"/>
            <a:ext cx="3848434" cy="2345416"/>
          </a:xfrm>
          <a:prstGeom prst="rect">
            <a:avLst/>
          </a:prstGeom>
        </p:spPr>
      </p:pic>
    </p:spTree>
    <p:extLst>
      <p:ext uri="{BB962C8B-B14F-4D97-AF65-F5344CB8AC3E}">
        <p14:creationId xmlns:p14="http://schemas.microsoft.com/office/powerpoint/2010/main" val="915652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36601" y="1408144"/>
            <a:ext cx="10617199"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Selector</a:t>
            </a:r>
            <a:r>
              <a:rPr lang="en-US" sz="2400" dirty="0">
                <a:latin typeface="Times New Roman" panose="02020603050405020304" pitchFamily="18" charset="0"/>
                <a:cs typeface="Times New Roman" panose="02020603050405020304" pitchFamily="18" charset="0"/>
              </a:rPr>
              <a:t> c</a:t>
            </a:r>
            <a:r>
              <a:rPr lang="vi-VN" sz="2400" dirty="0">
                <a:latin typeface="Times New Roman" panose="02020603050405020304" pitchFamily="18" charset="0"/>
                <a:cs typeface="Times New Roman" panose="02020603050405020304" pitchFamily="18" charset="0"/>
              </a:rPr>
              <a:t>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sz="2400" b="1" i="1" dirty="0">
                <a:latin typeface="Times New Roman" panose="02020603050405020304" pitchFamily="18" charset="0"/>
                <a:cs typeface="Times New Roman" panose="02020603050405020304" pitchFamily="18" charset="0"/>
              </a:rPr>
              <a:t>Tag name </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selector</a:t>
            </a:r>
            <a:r>
              <a:rPr lang="en-US" sz="24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Tag 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CSS : </a:t>
            </a:r>
            <a:r>
              <a:rPr lang="en-US" sz="2400" b="1" dirty="0" err="1">
                <a:latin typeface="Times New Roman" panose="02020603050405020304" pitchFamily="18" charset="0"/>
                <a:cs typeface="Times New Roman" panose="02020603050405020304" pitchFamily="18" charset="0"/>
              </a:rPr>
              <a:t>tagname</a:t>
            </a:r>
            <a:endParaRPr lang="en-US" sz="2400" dirty="0">
              <a:solidFill>
                <a:srgbClr val="55242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8931F062-0CA5-4043-8829-FDCDBC838870}" type="slidenum">
              <a:rPr lang="en-US" smtClean="0"/>
              <a:t>16</a:t>
            </a:fld>
            <a:endParaRPr lang="en-US"/>
          </a:p>
        </p:txBody>
      </p:sp>
      <p:pic>
        <p:nvPicPr>
          <p:cNvPr id="16" name="Picture 15">
            <a:extLst>
              <a:ext uri="{FF2B5EF4-FFF2-40B4-BE49-F238E27FC236}">
                <a16:creationId xmlns:a16="http://schemas.microsoft.com/office/drawing/2014/main" id="{BBED74C5-E3E9-4827-97DA-41D9205C8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284" y="3897532"/>
            <a:ext cx="3848433" cy="1996613"/>
          </a:xfrm>
          <a:prstGeom prst="rect">
            <a:avLst/>
          </a:prstGeom>
        </p:spPr>
      </p:pic>
      <p:pic>
        <p:nvPicPr>
          <p:cNvPr id="8" name="Picture 7">
            <a:extLst>
              <a:ext uri="{FF2B5EF4-FFF2-40B4-BE49-F238E27FC236}">
                <a16:creationId xmlns:a16="http://schemas.microsoft.com/office/drawing/2014/main" id="{389FEC26-2641-48D8-8B84-046D9DA79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283" y="3292198"/>
            <a:ext cx="3848433" cy="3357693"/>
          </a:xfrm>
          <a:prstGeom prst="rect">
            <a:avLst/>
          </a:prstGeom>
        </p:spPr>
      </p:pic>
    </p:spTree>
    <p:extLst>
      <p:ext uri="{BB962C8B-B14F-4D97-AF65-F5344CB8AC3E}">
        <p14:creationId xmlns:p14="http://schemas.microsoft.com/office/powerpoint/2010/main" val="2388898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36601" y="1408144"/>
            <a:ext cx="10617199" cy="57996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i="1" dirty="0" err="1">
                <a:solidFill>
                  <a:srgbClr val="552421"/>
                </a:solidFill>
                <a:latin typeface="Times New Roman" panose="02020603050405020304" pitchFamily="18" charset="0"/>
                <a:cs typeface="Times New Roman" panose="02020603050405020304" pitchFamily="18" charset="0"/>
              </a:rPr>
              <a:t>Kết</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hợp</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chỉnh</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nhiều</a:t>
            </a:r>
            <a:r>
              <a:rPr lang="en-US" sz="2400" b="1" i="1" dirty="0">
                <a:solidFill>
                  <a:srgbClr val="552421"/>
                </a:solidFill>
                <a:latin typeface="Times New Roman" panose="02020603050405020304" pitchFamily="18" charset="0"/>
                <a:cs typeface="Times New Roman" panose="02020603050405020304" pitchFamily="18" charset="0"/>
              </a:rPr>
              <a:t> selector </a:t>
            </a:r>
            <a:r>
              <a:rPr lang="en-US" sz="2400" b="1" i="1" dirty="0" err="1">
                <a:solidFill>
                  <a:srgbClr val="552421"/>
                </a:solidFill>
                <a:latin typeface="Times New Roman" panose="02020603050405020304" pitchFamily="18" charset="0"/>
                <a:cs typeface="Times New Roman" panose="02020603050405020304" pitchFamily="18" charset="0"/>
              </a:rPr>
              <a:t>cùng</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lúc</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dirty="0">
                <a:solidFill>
                  <a:srgbClr val="552421"/>
                </a:solidFill>
                <a:latin typeface="Times New Roman" panose="02020603050405020304" pitchFamily="18" charset="0"/>
                <a:cs typeface="Times New Roman" panose="02020603050405020304" pitchFamily="18" charset="0"/>
              </a:rPr>
              <a:t>:</a:t>
            </a:r>
          </a:p>
        </p:txBody>
      </p:sp>
      <p:sp>
        <p:nvSpPr>
          <p:cNvPr id="9" name="Slide Number Placeholder 8"/>
          <p:cNvSpPr>
            <a:spLocks noGrp="1"/>
          </p:cNvSpPr>
          <p:nvPr>
            <p:ph type="sldNum" sz="quarter" idx="12"/>
          </p:nvPr>
        </p:nvSpPr>
        <p:spPr/>
        <p:txBody>
          <a:bodyPr/>
          <a:lstStyle/>
          <a:p>
            <a:fld id="{8931F062-0CA5-4043-8829-FDCDBC838870}" type="slidenum">
              <a:rPr lang="en-US" smtClean="0"/>
              <a:t>17</a:t>
            </a:fld>
            <a:endParaRPr lang="en-US"/>
          </a:p>
        </p:txBody>
      </p:sp>
      <p:pic>
        <p:nvPicPr>
          <p:cNvPr id="3" name="Picture 2">
            <a:extLst>
              <a:ext uri="{FF2B5EF4-FFF2-40B4-BE49-F238E27FC236}">
                <a16:creationId xmlns:a16="http://schemas.microsoft.com/office/drawing/2014/main" id="{77498B1A-8450-4DAE-B9C6-7DBB3F92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65" y="2657065"/>
            <a:ext cx="5523935" cy="3405344"/>
          </a:xfrm>
          <a:prstGeom prst="rect">
            <a:avLst/>
          </a:prstGeom>
        </p:spPr>
      </p:pic>
      <p:pic>
        <p:nvPicPr>
          <p:cNvPr id="10" name="Picture 9">
            <a:extLst>
              <a:ext uri="{FF2B5EF4-FFF2-40B4-BE49-F238E27FC236}">
                <a16:creationId xmlns:a16="http://schemas.microsoft.com/office/drawing/2014/main" id="{A2AC99C0-B389-41C1-99D0-81170AAC18FB}"/>
              </a:ext>
            </a:extLst>
          </p:cNvPr>
          <p:cNvPicPr>
            <a:picLocks noChangeAspect="1"/>
          </p:cNvPicPr>
          <p:nvPr/>
        </p:nvPicPr>
        <p:blipFill>
          <a:blip r:embed="rId4"/>
          <a:stretch>
            <a:fillRect/>
          </a:stretch>
        </p:blipFill>
        <p:spPr>
          <a:xfrm>
            <a:off x="6673073" y="2657065"/>
            <a:ext cx="5039360" cy="3405344"/>
          </a:xfrm>
          <a:prstGeom prst="rect">
            <a:avLst/>
          </a:prstGeom>
        </p:spPr>
      </p:pic>
    </p:spTree>
    <p:extLst>
      <p:ext uri="{BB962C8B-B14F-4D97-AF65-F5344CB8AC3E}">
        <p14:creationId xmlns:p14="http://schemas.microsoft.com/office/powerpoint/2010/main" val="1751325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36601" y="1408144"/>
            <a:ext cx="10617199" cy="57996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i="1" dirty="0">
                <a:solidFill>
                  <a:srgbClr val="552421"/>
                </a:solidFill>
                <a:latin typeface="Times New Roman" panose="02020603050405020304" pitchFamily="18" charset="0"/>
                <a:cs typeface="Times New Roman" panose="02020603050405020304" pitchFamily="18" charset="0"/>
              </a:rPr>
              <a:t>Selector </a:t>
            </a:r>
            <a:r>
              <a:rPr lang="en-US" sz="2400" b="1" i="1" dirty="0" err="1">
                <a:solidFill>
                  <a:srgbClr val="552421"/>
                </a:solidFill>
                <a:latin typeface="Times New Roman" panose="02020603050405020304" pitchFamily="18" charset="0"/>
                <a:cs typeface="Times New Roman" panose="02020603050405020304" pitchFamily="18" charset="0"/>
              </a:rPr>
              <a:t>theo</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quan</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hệ</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gia</a:t>
            </a:r>
            <a:r>
              <a:rPr lang="en-US" sz="2400" b="1" i="1" dirty="0">
                <a:solidFill>
                  <a:srgbClr val="552421"/>
                </a:solidFill>
                <a:latin typeface="Times New Roman" panose="02020603050405020304" pitchFamily="18" charset="0"/>
                <a:cs typeface="Times New Roman" panose="02020603050405020304" pitchFamily="18" charset="0"/>
              </a:rPr>
              <a:t> </a:t>
            </a:r>
            <a:r>
              <a:rPr lang="en-US" sz="2400" b="1" i="1" dirty="0" err="1">
                <a:solidFill>
                  <a:srgbClr val="552421"/>
                </a:solidFill>
                <a:latin typeface="Times New Roman" panose="02020603050405020304" pitchFamily="18" charset="0"/>
                <a:cs typeface="Times New Roman" panose="02020603050405020304" pitchFamily="18" charset="0"/>
              </a:rPr>
              <a:t>đình</a:t>
            </a:r>
            <a:r>
              <a:rPr lang="en-US" sz="2400" dirty="0">
                <a:solidFill>
                  <a:srgbClr val="552421"/>
                </a:solidFill>
                <a:latin typeface="Times New Roman" panose="02020603050405020304" pitchFamily="18" charset="0"/>
                <a:cs typeface="Times New Roman" panose="02020603050405020304" pitchFamily="18" charset="0"/>
              </a:rPr>
              <a:t>:</a:t>
            </a:r>
          </a:p>
        </p:txBody>
      </p:sp>
      <p:sp>
        <p:nvSpPr>
          <p:cNvPr id="9" name="Slide Number Placeholder 8"/>
          <p:cNvSpPr>
            <a:spLocks noGrp="1"/>
          </p:cNvSpPr>
          <p:nvPr>
            <p:ph type="sldNum" sz="quarter" idx="12"/>
          </p:nvPr>
        </p:nvSpPr>
        <p:spPr/>
        <p:txBody>
          <a:bodyPr/>
          <a:lstStyle/>
          <a:p>
            <a:fld id="{8931F062-0CA5-4043-8829-FDCDBC838870}" type="slidenum">
              <a:rPr lang="en-US" smtClean="0"/>
              <a:t>18</a:t>
            </a:fld>
            <a:endParaRPr lang="en-US"/>
          </a:p>
        </p:txBody>
      </p:sp>
      <p:sp>
        <p:nvSpPr>
          <p:cNvPr id="11" name="TextBox 10">
            <a:extLst>
              <a:ext uri="{FF2B5EF4-FFF2-40B4-BE49-F238E27FC236}">
                <a16:creationId xmlns:a16="http://schemas.microsoft.com/office/drawing/2014/main" id="{C180E293-E0E6-442B-8DBF-ED4739443EF1}"/>
              </a:ext>
            </a:extLst>
          </p:cNvPr>
          <p:cNvSpPr txBox="1"/>
          <p:nvPr/>
        </p:nvSpPr>
        <p:spPr>
          <a:xfrm>
            <a:off x="787400" y="4413151"/>
            <a:ext cx="10617199"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solidFill>
                  <a:srgbClr val="552421"/>
                </a:solidFill>
                <a:latin typeface="Times New Roman" panose="02020603050405020304" pitchFamily="18" charset="0"/>
                <a:cs typeface="Times New Roman" panose="02020603050405020304" pitchFamily="18" charset="0"/>
              </a:rPr>
              <a:t>Trong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đoạn</a:t>
            </a:r>
            <a:r>
              <a:rPr lang="en-US" sz="2400" dirty="0">
                <a:solidFill>
                  <a:srgbClr val="552421"/>
                </a:solidFill>
                <a:latin typeface="Times New Roman" panose="02020603050405020304" pitchFamily="18" charset="0"/>
                <a:cs typeface="Times New Roman" panose="02020603050405020304" pitchFamily="18" charset="0"/>
              </a:rPr>
              <a:t> code </a:t>
            </a:r>
            <a:r>
              <a:rPr lang="en-US" sz="2400" dirty="0" err="1">
                <a:solidFill>
                  <a:srgbClr val="552421"/>
                </a:solidFill>
                <a:latin typeface="Times New Roman" panose="02020603050405020304" pitchFamily="18" charset="0"/>
                <a:cs typeface="Times New Roman" panose="02020603050405020304" pitchFamily="18" charset="0"/>
              </a:rPr>
              <a:t>trên</a:t>
            </a:r>
            <a:r>
              <a:rPr lang="en-US" sz="2400" dirty="0">
                <a:solidFill>
                  <a:srgbClr val="552421"/>
                </a:solidFill>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
            </a:pPr>
            <a:r>
              <a:rPr lang="en-US" sz="2400" dirty="0">
                <a:solidFill>
                  <a:srgbClr val="552421"/>
                </a:solidFill>
                <a:latin typeface="Times New Roman" panose="02020603050405020304" pitchFamily="18" charset="0"/>
                <a:cs typeface="Times New Roman" panose="02020603050405020304" pitchFamily="18" charset="0"/>
              </a:rPr>
              <a:t>Id</a:t>
            </a:r>
            <a:r>
              <a:rPr lang="en-US" sz="2400" b="1" dirty="0">
                <a:solidFill>
                  <a:srgbClr val="552421"/>
                </a:solidFill>
                <a:latin typeface="Times New Roman" panose="02020603050405020304" pitchFamily="18" charset="0"/>
                <a:cs typeface="Times New Roman" panose="02020603050405020304" pitchFamily="18" charset="0"/>
              </a:rPr>
              <a:t> #newspaper </a:t>
            </a:r>
            <a:r>
              <a:rPr lang="en-US" sz="2400" dirty="0" err="1">
                <a:solidFill>
                  <a:srgbClr val="552421"/>
                </a:solidFill>
                <a:latin typeface="Times New Roman" panose="02020603050405020304" pitchFamily="18" charset="0"/>
                <a:cs typeface="Times New Roman" panose="02020603050405020304" pitchFamily="18" charset="0"/>
              </a:rPr>
              <a:t>là</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phần</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tử</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ông</a:t>
            </a:r>
            <a:endParaRPr lang="en-US" sz="2400" dirty="0">
              <a:solidFill>
                <a:srgbClr val="55242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en-US" sz="2400" b="1" dirty="0">
                <a:solidFill>
                  <a:srgbClr val="552421"/>
                </a:solidFill>
                <a:latin typeface="Times New Roman" panose="02020603050405020304" pitchFamily="18" charset="0"/>
                <a:cs typeface="Times New Roman" panose="02020603050405020304" pitchFamily="18" charset="0"/>
              </a:rPr>
              <a:t>h1</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và</a:t>
            </a:r>
            <a:r>
              <a:rPr lang="en-US" sz="2400" dirty="0">
                <a:solidFill>
                  <a:srgbClr val="552421"/>
                </a:solidFill>
                <a:latin typeface="Times New Roman" panose="02020603050405020304" pitchFamily="18" charset="0"/>
                <a:cs typeface="Times New Roman" panose="02020603050405020304" pitchFamily="18" charset="0"/>
              </a:rPr>
              <a:t> class </a:t>
            </a:r>
            <a:r>
              <a:rPr lang="en-US" sz="2400" b="1" dirty="0">
                <a:solidFill>
                  <a:srgbClr val="552421"/>
                </a:solidFill>
                <a:latin typeface="Times New Roman" panose="02020603050405020304" pitchFamily="18" charset="0"/>
                <a:cs typeface="Times New Roman" panose="02020603050405020304" pitchFamily="18" charset="0"/>
              </a:rPr>
              <a:t>.content </a:t>
            </a:r>
            <a:r>
              <a:rPr lang="en-US" sz="2400" dirty="0" err="1">
                <a:solidFill>
                  <a:srgbClr val="552421"/>
                </a:solidFill>
                <a:latin typeface="Times New Roman" panose="02020603050405020304" pitchFamily="18" charset="0"/>
                <a:cs typeface="Times New Roman" panose="02020603050405020304" pitchFamily="18" charset="0"/>
              </a:rPr>
              <a:t>là</a:t>
            </a:r>
            <a:r>
              <a:rPr lang="en-US" sz="2400" dirty="0">
                <a:solidFill>
                  <a:srgbClr val="552421"/>
                </a:solidFill>
                <a:latin typeface="Times New Roman" panose="02020603050405020304" pitchFamily="18" charset="0"/>
                <a:cs typeface="Times New Roman" panose="02020603050405020304" pitchFamily="18" charset="0"/>
              </a:rPr>
              <a:t> con </a:t>
            </a:r>
            <a:r>
              <a:rPr lang="en-US" sz="2400" dirty="0" err="1">
                <a:solidFill>
                  <a:srgbClr val="552421"/>
                </a:solidFill>
                <a:latin typeface="Times New Roman" panose="02020603050405020304" pitchFamily="18" charset="0"/>
                <a:cs typeface="Times New Roman" panose="02020603050405020304" pitchFamily="18" charset="0"/>
              </a:rPr>
              <a:t>của</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a:solidFill>
                  <a:srgbClr val="552421"/>
                </a:solidFill>
                <a:latin typeface="Times New Roman" panose="02020603050405020304" pitchFamily="18" charset="0"/>
                <a:cs typeface="Times New Roman" panose="02020603050405020304" pitchFamily="18" charset="0"/>
              </a:rPr>
              <a:t>#newspaper</a:t>
            </a:r>
          </a:p>
          <a:p>
            <a:pPr marL="800100" lvl="1" indent="-342900">
              <a:lnSpc>
                <a:spcPct val="150000"/>
              </a:lnSpc>
              <a:buFont typeface="Wingdings" panose="05000000000000000000" pitchFamily="2" charset="2"/>
              <a:buChar char="§"/>
            </a:pPr>
            <a:r>
              <a:rPr lang="en-US" sz="2400" b="1" dirty="0">
                <a:solidFill>
                  <a:srgbClr val="552421"/>
                </a:solidFill>
                <a:latin typeface="Times New Roman" panose="02020603050405020304" pitchFamily="18" charset="0"/>
                <a:cs typeface="Times New Roman" panose="02020603050405020304" pitchFamily="18" charset="0"/>
              </a:rPr>
              <a:t>p </a:t>
            </a:r>
            <a:r>
              <a:rPr lang="en-US" sz="2400" dirty="0" err="1">
                <a:solidFill>
                  <a:srgbClr val="552421"/>
                </a:solidFill>
                <a:latin typeface="Times New Roman" panose="02020603050405020304" pitchFamily="18" charset="0"/>
                <a:cs typeface="Times New Roman" panose="02020603050405020304" pitchFamily="18" charset="0"/>
              </a:rPr>
              <a:t>là</a:t>
            </a:r>
            <a:r>
              <a:rPr lang="en-US" sz="2400" dirty="0">
                <a:solidFill>
                  <a:srgbClr val="552421"/>
                </a:solidFill>
                <a:latin typeface="Times New Roman" panose="02020603050405020304" pitchFamily="18" charset="0"/>
                <a:cs typeface="Times New Roman" panose="02020603050405020304" pitchFamily="18" charset="0"/>
              </a:rPr>
              <a:t> con </a:t>
            </a:r>
            <a:r>
              <a:rPr lang="en-US" sz="2400" dirty="0" err="1">
                <a:solidFill>
                  <a:srgbClr val="552421"/>
                </a:solidFill>
                <a:latin typeface="Times New Roman" panose="02020603050405020304" pitchFamily="18" charset="0"/>
                <a:cs typeface="Times New Roman" panose="02020603050405020304" pitchFamily="18" charset="0"/>
              </a:rPr>
              <a:t>của</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a:solidFill>
                  <a:srgbClr val="552421"/>
                </a:solidFill>
                <a:latin typeface="Times New Roman" panose="02020603050405020304" pitchFamily="18" charset="0"/>
                <a:cs typeface="Times New Roman" panose="02020603050405020304" pitchFamily="18" charset="0"/>
              </a:rPr>
              <a:t>.content</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và</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là</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cháu</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của</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a:solidFill>
                  <a:srgbClr val="552421"/>
                </a:solidFill>
                <a:latin typeface="Times New Roman" panose="02020603050405020304" pitchFamily="18" charset="0"/>
                <a:cs typeface="Times New Roman" panose="02020603050405020304" pitchFamily="18" charset="0"/>
              </a:rPr>
              <a:t>#newspaper</a:t>
            </a:r>
          </a:p>
        </p:txBody>
      </p:sp>
      <p:pic>
        <p:nvPicPr>
          <p:cNvPr id="13" name="Picture 12">
            <a:extLst>
              <a:ext uri="{FF2B5EF4-FFF2-40B4-BE49-F238E27FC236}">
                <a16:creationId xmlns:a16="http://schemas.microsoft.com/office/drawing/2014/main" id="{58D361CB-EEE0-4AC9-A792-B564420D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970" y="2061092"/>
            <a:ext cx="9126513" cy="2352059"/>
          </a:xfrm>
          <a:prstGeom prst="rect">
            <a:avLst/>
          </a:prstGeom>
        </p:spPr>
      </p:pic>
    </p:spTree>
    <p:extLst>
      <p:ext uri="{BB962C8B-B14F-4D97-AF65-F5344CB8AC3E}">
        <p14:creationId xmlns:p14="http://schemas.microsoft.com/office/powerpoint/2010/main" val="10583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36601" y="1408144"/>
            <a:ext cx="10617199" cy="57996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dirty="0" err="1">
                <a:solidFill>
                  <a:srgbClr val="552421"/>
                </a:solidFill>
                <a:latin typeface="Times New Roman" panose="02020603050405020304" pitchFamily="18" charset="0"/>
                <a:cs typeface="Times New Roman" panose="02020603050405020304" pitchFamily="18" charset="0"/>
              </a:rPr>
              <a:t>Cách</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gọi</a:t>
            </a:r>
            <a:r>
              <a:rPr lang="en-US" sz="2400" dirty="0">
                <a:solidFill>
                  <a:srgbClr val="552421"/>
                </a:solidFill>
                <a:latin typeface="Times New Roman" panose="02020603050405020304" pitchFamily="18" charset="0"/>
                <a:cs typeface="Times New Roman" panose="02020603050405020304" pitchFamily="18" charset="0"/>
              </a:rPr>
              <a:t> CSS:</a:t>
            </a:r>
          </a:p>
        </p:txBody>
      </p:sp>
      <p:sp>
        <p:nvSpPr>
          <p:cNvPr id="9" name="Slide Number Placeholder 8"/>
          <p:cNvSpPr>
            <a:spLocks noGrp="1"/>
          </p:cNvSpPr>
          <p:nvPr>
            <p:ph type="sldNum" sz="quarter" idx="12"/>
          </p:nvPr>
        </p:nvSpPr>
        <p:spPr/>
        <p:txBody>
          <a:bodyPr/>
          <a:lstStyle/>
          <a:p>
            <a:fld id="{8931F062-0CA5-4043-8829-FDCDBC838870}" type="slidenum">
              <a:rPr lang="en-US" smtClean="0"/>
              <a:t>19</a:t>
            </a:fld>
            <a:endParaRPr lang="en-US"/>
          </a:p>
        </p:txBody>
      </p:sp>
      <p:pic>
        <p:nvPicPr>
          <p:cNvPr id="15" name="Picture 14">
            <a:extLst>
              <a:ext uri="{FF2B5EF4-FFF2-40B4-BE49-F238E27FC236}">
                <a16:creationId xmlns:a16="http://schemas.microsoft.com/office/drawing/2014/main" id="{880C1523-E050-4E1D-B1E0-E552391FF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07" y="2680272"/>
            <a:ext cx="5472892" cy="2666368"/>
          </a:xfrm>
          <a:prstGeom prst="rect">
            <a:avLst/>
          </a:prstGeom>
        </p:spPr>
      </p:pic>
      <p:pic>
        <p:nvPicPr>
          <p:cNvPr id="16" name="Picture 15">
            <a:extLst>
              <a:ext uri="{FF2B5EF4-FFF2-40B4-BE49-F238E27FC236}">
                <a16:creationId xmlns:a16="http://schemas.microsoft.com/office/drawing/2014/main" id="{28D15075-E99A-45DD-A075-38F20361FB09}"/>
              </a:ext>
            </a:extLst>
          </p:cNvPr>
          <p:cNvPicPr>
            <a:picLocks noChangeAspect="1"/>
          </p:cNvPicPr>
          <p:nvPr/>
        </p:nvPicPr>
        <p:blipFill>
          <a:blip r:embed="rId4"/>
          <a:stretch>
            <a:fillRect/>
          </a:stretch>
        </p:blipFill>
        <p:spPr>
          <a:xfrm>
            <a:off x="6746768" y="2753360"/>
            <a:ext cx="4610276" cy="2593280"/>
          </a:xfrm>
          <a:prstGeom prst="rect">
            <a:avLst/>
          </a:prstGeom>
        </p:spPr>
      </p:pic>
    </p:spTree>
    <p:extLst>
      <p:ext uri="{BB962C8B-B14F-4D97-AF65-F5344CB8AC3E}">
        <p14:creationId xmlns:p14="http://schemas.microsoft.com/office/powerpoint/2010/main" val="140614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a:t>
            </a:r>
            <a:r>
              <a:rPr lang="en-US" sz="3200" dirty="0" err="1">
                <a:solidFill>
                  <a:srgbClr val="552421"/>
                </a:solidFill>
                <a:latin typeface="Times New Roman" panose="02020603050405020304" pitchFamily="18" charset="0"/>
                <a:cs typeface="Times New Roman" panose="02020603050405020304" pitchFamily="18" charset="0"/>
              </a:rPr>
              <a:t>là</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gì</a:t>
            </a:r>
            <a:r>
              <a:rPr lang="en-US" sz="3200" dirty="0">
                <a:solidFill>
                  <a:srgbClr val="552421"/>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787400" y="1408144"/>
            <a:ext cx="10617199" cy="3600986"/>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marL="342900" indent="-342900" algn="just">
              <a:lnSpc>
                <a:spcPct val="150000"/>
              </a:lnSpc>
              <a:buClr>
                <a:srgbClr val="552421"/>
              </a:buClr>
              <a:buFont typeface="Arial" panose="020B0604020202020204" pitchFamily="34" charset="0"/>
              <a:buChar char="•"/>
            </a:pPr>
            <a:r>
              <a:rPr lang="en-US" sz="2400" b="1" dirty="0">
                <a:solidFill>
                  <a:srgbClr val="552421"/>
                </a:solidFill>
                <a:latin typeface="Times New Roman" panose="02020603050405020304" pitchFamily="18" charset="0"/>
                <a:cs typeface="Times New Roman" panose="02020603050405020304" pitchFamily="18" charset="0"/>
              </a:rPr>
              <a:t>CSS </a:t>
            </a:r>
            <a:r>
              <a:rPr lang="en-US" sz="2400" dirty="0">
                <a:latin typeface="Times New Roman" panose="02020603050405020304" pitchFamily="18" charset="0"/>
                <a:cs typeface="Times New Roman" panose="02020603050405020304" pitchFamily="18" charset="0"/>
              </a:rPr>
              <a:t>viết tắt của </a:t>
            </a:r>
            <a:r>
              <a:rPr lang="en-US" sz="2400" b="1" dirty="0">
                <a:solidFill>
                  <a:srgbClr val="552421"/>
                </a:solidFill>
                <a:latin typeface="Times New Roman" panose="02020603050405020304" pitchFamily="18" charset="0"/>
                <a:cs typeface="Times New Roman" panose="02020603050405020304" pitchFamily="18" charset="0"/>
              </a:rPr>
              <a:t>Cascading Style Sheets</a:t>
            </a:r>
          </a:p>
          <a:p>
            <a:pPr marL="342900" indent="-342900" algn="just">
              <a:lnSpc>
                <a:spcPct val="150000"/>
              </a:lnSpc>
              <a:buClr>
                <a:srgbClr val="552421"/>
              </a:buClr>
              <a:buFont typeface="Arial" panose="020B0604020202020204" pitchFamily="34" charset="0"/>
              <a:buChar char="•"/>
            </a:pPr>
            <a:r>
              <a:rPr lang="vi-VN" sz="2400" b="1" dirty="0">
                <a:solidFill>
                  <a:srgbClr val="552421"/>
                </a:solidFill>
                <a:latin typeface="Times New Roman" panose="02020603050405020304" pitchFamily="18" charset="0"/>
                <a:cs typeface="Times New Roman" panose="02020603050405020304" pitchFamily="18" charset="0"/>
              </a:rPr>
              <a:t>CSS</a:t>
            </a:r>
            <a:r>
              <a:rPr lang="vi-VN" sz="2400" dirty="0">
                <a:latin typeface="Times New Roman" panose="02020603050405020304" pitchFamily="18" charset="0"/>
                <a:cs typeface="Times New Roman" panose="02020603050405020304" pitchFamily="18" charset="0"/>
              </a:rPr>
              <a:t> Là một ngôn ngữ dùng để định dạng cho các phần tử HTML và bố cục của trang web.</a:t>
            </a:r>
          </a:p>
          <a:p>
            <a:pPr marL="342900" indent="-342900" algn="just">
              <a:lnSpc>
                <a:spcPct val="150000"/>
              </a:lnSpc>
              <a:buClr>
                <a:srgbClr val="552421"/>
              </a:buClr>
              <a:buFont typeface="Arial" panose="020B0604020202020204" pitchFamily="34" charset="0"/>
              <a:buChar char="•"/>
            </a:pPr>
            <a:r>
              <a:rPr lang="vi-VN" sz="2400" b="1" dirty="0">
                <a:solidFill>
                  <a:srgbClr val="552421"/>
                </a:solidFill>
                <a:latin typeface="Times New Roman" panose="02020603050405020304" pitchFamily="18" charset="0"/>
                <a:cs typeface="Times New Roman" panose="02020603050405020304" pitchFamily="18" charset="0"/>
              </a:rPr>
              <a:t>CSS</a:t>
            </a:r>
            <a:r>
              <a:rPr lang="vi-VN" sz="2400" dirty="0">
                <a:latin typeface="Times New Roman" panose="02020603050405020304" pitchFamily="18" charset="0"/>
                <a:cs typeface="Times New Roman" panose="02020603050405020304" pitchFamily="18" charset="0"/>
              </a:rPr>
              <a:t> giúp lập trình viên tiết kiệm công sức và thời gian</a:t>
            </a:r>
          </a:p>
          <a:p>
            <a:pPr marL="342900" indent="-342900" algn="just">
              <a:lnSpc>
                <a:spcPct val="150000"/>
              </a:lnSpc>
              <a:buClr>
                <a:srgbClr val="552421"/>
              </a:buClr>
              <a:buFont typeface="Arial" panose="020B0604020202020204" pitchFamily="34" charset="0"/>
              <a:buChar char="•"/>
            </a:pPr>
            <a:r>
              <a:rPr lang="vi-VN" sz="2400" b="1" dirty="0">
                <a:solidFill>
                  <a:srgbClr val="552421"/>
                </a:solidFill>
                <a:latin typeface="Times New Roman" panose="02020603050405020304" pitchFamily="18" charset="0"/>
                <a:cs typeface="Times New Roman" panose="02020603050405020304" pitchFamily="18" charset="0"/>
              </a:rPr>
              <a:t>CSS</a:t>
            </a:r>
            <a:r>
              <a:rPr lang="vi-VN" sz="2400" dirty="0">
                <a:latin typeface="Times New Roman" panose="02020603050405020304" pitchFamily="18" charset="0"/>
                <a:cs typeface="Times New Roman" panose="02020603050405020304" pitchFamily="18" charset="0"/>
              </a:rPr>
              <a:t> có thể tái sử dụng</a:t>
            </a:r>
            <a:endParaRPr lang="en-US" sz="2400" dirty="0">
              <a:latin typeface="Times New Roman" panose="02020603050405020304" pitchFamily="18" charset="0"/>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2</a:t>
            </a:fld>
            <a:endParaRPr lang="en-US"/>
          </a:p>
        </p:txBody>
      </p:sp>
    </p:spTree>
    <p:extLst>
      <p:ext uri="{BB962C8B-B14F-4D97-AF65-F5344CB8AC3E}">
        <p14:creationId xmlns:p14="http://schemas.microsoft.com/office/powerpoint/2010/main" val="3747223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Ưu Tiên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err="1">
                <a:solidFill>
                  <a:srgbClr val="552421"/>
                </a:solidFill>
                <a:latin typeface="Times New Roman" panose="02020603050405020304" pitchFamily="18" charset="0"/>
                <a:cs typeface="Times New Roman" panose="02020603050405020304" pitchFamily="18" charset="0"/>
              </a:rPr>
              <a:t>Thứ</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tự</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ưu</a:t>
            </a:r>
            <a:r>
              <a:rPr lang="en-US" sz="2400" b="1" u="sng" dirty="0">
                <a:solidFill>
                  <a:srgbClr val="552421"/>
                </a:solidFill>
                <a:latin typeface="Times New Roman" panose="02020603050405020304" pitchFamily="18" charset="0"/>
                <a:cs typeface="Times New Roman" panose="02020603050405020304" pitchFamily="18" charset="0"/>
              </a:rPr>
              <a:t> </a:t>
            </a:r>
            <a:r>
              <a:rPr lang="en-US" sz="2400" b="1" u="sng" dirty="0" err="1">
                <a:solidFill>
                  <a:srgbClr val="552421"/>
                </a:solidFill>
                <a:latin typeface="Times New Roman" panose="02020603050405020304" pitchFamily="18" charset="0"/>
                <a:cs typeface="Times New Roman" panose="02020603050405020304" pitchFamily="18" charset="0"/>
              </a:rPr>
              <a:t>tiên</a:t>
            </a:r>
            <a:r>
              <a:rPr lang="en-US" sz="2400" b="1" u="sng" dirty="0">
                <a:solidFill>
                  <a:srgbClr val="552421"/>
                </a:solidFill>
                <a:latin typeface="Times New Roman" panose="02020603050405020304" pitchFamily="18" charset="0"/>
                <a:cs typeface="Times New Roman" panose="02020603050405020304" pitchFamily="18" charset="0"/>
              </a:rPr>
              <a:t>:</a:t>
            </a:r>
          </a:p>
        </p:txBody>
      </p:sp>
      <p:sp>
        <p:nvSpPr>
          <p:cNvPr id="8" name="TextBox 7"/>
          <p:cNvSpPr txBox="1"/>
          <p:nvPr/>
        </p:nvSpPr>
        <p:spPr>
          <a:xfrm>
            <a:off x="990601" y="1971656"/>
            <a:ext cx="10617199" cy="2308324"/>
          </a:xfrm>
          <a:prstGeom prst="rect">
            <a:avLst/>
          </a:prstGeom>
          <a:noFill/>
        </p:spPr>
        <p:txBody>
          <a:bodyPr wrap="square" rtlCol="0">
            <a:spAutoFit/>
          </a:bodyPr>
          <a:lstStyle/>
          <a:p>
            <a:pPr marL="342900" lvl="2" indent="-342900">
              <a:buClr>
                <a:srgbClr val="552421"/>
              </a:buClr>
              <a:buSzPct val="80000"/>
              <a:buFont typeface="Wingdings" panose="05000000000000000000" pitchFamily="2" charset="2"/>
              <a:buChar char="§"/>
            </a:pPr>
            <a:r>
              <a:rPr lang="en-US" sz="2400" b="1" i="1" dirty="0">
                <a:solidFill>
                  <a:srgbClr val="552421"/>
                </a:solidFill>
                <a:latin typeface="Times New Roman" panose="02020603050405020304" pitchFamily="18" charset="0"/>
                <a:cs typeface="Times New Roman" panose="02020603050405020304" pitchFamily="18" charset="0"/>
              </a:rPr>
              <a:t>Trong file CSS, độ ưu tiên tăng dần từ trên xuống dưới.</a:t>
            </a:r>
          </a:p>
          <a:p>
            <a:pPr marL="342900" lvl="2" indent="-342900">
              <a:buClr>
                <a:srgbClr val="552421"/>
              </a:buClr>
              <a:buSzPct val="80000"/>
              <a:buFont typeface="Wingdings" panose="05000000000000000000" pitchFamily="2" charset="2"/>
              <a:buChar char="§"/>
            </a:pPr>
            <a:r>
              <a:rPr lang="en-US" sz="2400" b="1" i="1" dirty="0">
                <a:solidFill>
                  <a:srgbClr val="552421"/>
                </a:solidFill>
                <a:latin typeface="Times New Roman" panose="02020603050405020304" pitchFamily="18" charset="0"/>
                <a:cs typeface="Times New Roman" panose="02020603050405020304" pitchFamily="18" charset="0"/>
              </a:rPr>
              <a:t>Trong các selector: </a:t>
            </a:r>
          </a:p>
          <a:p>
            <a:pPr marL="800100" lvl="3" indent="-342900">
              <a:buClr>
                <a:srgbClr val="552421"/>
              </a:buClr>
              <a:buSzPct val="80000"/>
              <a:buFont typeface="Wingdings" panose="05000000000000000000" pitchFamily="2" charset="2"/>
              <a:buChar char="q"/>
            </a:pPr>
            <a:r>
              <a:rPr lang="en-US" sz="2400" b="1" i="1" dirty="0">
                <a:solidFill>
                  <a:srgbClr val="552421"/>
                </a:solidFill>
                <a:latin typeface="Times New Roman" panose="02020603050405020304" pitchFamily="18" charset="0"/>
                <a:cs typeface="Times New Roman" panose="02020603050405020304" pitchFamily="18" charset="0"/>
              </a:rPr>
              <a:t> </a:t>
            </a:r>
            <a:r>
              <a:rPr lang="en-US" sz="2400" i="1" dirty="0">
                <a:solidFill>
                  <a:srgbClr val="552421"/>
                </a:solidFill>
                <a:latin typeface="Times New Roman" panose="02020603050405020304" pitchFamily="18" charset="0"/>
                <a:cs typeface="Times New Roman" panose="02020603050405020304" pitchFamily="18" charset="0"/>
              </a:rPr>
              <a:t>Id có giá trị ưu tiên : 100</a:t>
            </a:r>
          </a:p>
          <a:p>
            <a:pPr marL="800100" lvl="3" indent="-342900">
              <a:buClr>
                <a:srgbClr val="552421"/>
              </a:buClr>
              <a:buSzPct val="80000"/>
              <a:buFont typeface="Wingdings" panose="05000000000000000000" pitchFamily="2" charset="2"/>
              <a:buChar char="q"/>
            </a:pPr>
            <a:r>
              <a:rPr lang="en-US" sz="2400" i="1" dirty="0">
                <a:solidFill>
                  <a:srgbClr val="552421"/>
                </a:solidFill>
                <a:latin typeface="Times New Roman" panose="02020603050405020304" pitchFamily="18" charset="0"/>
                <a:cs typeface="Times New Roman" panose="02020603050405020304" pitchFamily="18" charset="0"/>
              </a:rPr>
              <a:t>Class có giá trị ưu tiên :10</a:t>
            </a:r>
          </a:p>
          <a:p>
            <a:pPr marL="800100" lvl="3" indent="-342900">
              <a:buClr>
                <a:srgbClr val="552421"/>
              </a:buClr>
              <a:buSzPct val="80000"/>
              <a:buFont typeface="Wingdings" panose="05000000000000000000" pitchFamily="2" charset="2"/>
              <a:buChar char="q"/>
            </a:pPr>
            <a:r>
              <a:rPr lang="en-US" sz="2400" i="1" dirty="0">
                <a:solidFill>
                  <a:srgbClr val="552421"/>
                </a:solidFill>
                <a:latin typeface="Times New Roman" panose="02020603050405020304" pitchFamily="18" charset="0"/>
                <a:cs typeface="Times New Roman" panose="02020603050405020304" pitchFamily="18" charset="0"/>
              </a:rPr>
              <a:t>Tag có giá trị ưu tiên :1</a:t>
            </a:r>
            <a:endParaRPr lang="en-US" sz="2400" i="1" dirty="0">
              <a:latin typeface="Times New Roman" panose="02020603050405020304" pitchFamily="18" charset="0"/>
              <a:cs typeface="Times New Roman" panose="02020603050405020304" pitchFamily="18" charset="0"/>
            </a:endParaRPr>
          </a:p>
          <a:p>
            <a:pPr marL="800100" lvl="3" indent="-342900">
              <a:buClr>
                <a:srgbClr val="552421"/>
              </a:buClr>
              <a:buSzPct val="80000"/>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Tổng giá trị ưu tiên càng cao, độ ưu tiên càng cao</a:t>
            </a:r>
          </a:p>
        </p:txBody>
      </p:sp>
      <p:sp>
        <p:nvSpPr>
          <p:cNvPr id="11" name="Slide Number Placeholder 10"/>
          <p:cNvSpPr>
            <a:spLocks noGrp="1"/>
          </p:cNvSpPr>
          <p:nvPr>
            <p:ph type="sldNum" sz="quarter" idx="12"/>
          </p:nvPr>
        </p:nvSpPr>
        <p:spPr/>
        <p:txBody>
          <a:bodyPr/>
          <a:lstStyle/>
          <a:p>
            <a:fld id="{8931F062-0CA5-4043-8829-FDCDBC838870}"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10" y="4441742"/>
            <a:ext cx="7687748" cy="1752845"/>
          </a:xfrm>
          <a:prstGeom prst="rect">
            <a:avLst/>
          </a:prstGeom>
        </p:spPr>
      </p:pic>
    </p:spTree>
    <p:extLst>
      <p:ext uri="{BB962C8B-B14F-4D97-AF65-F5344CB8AC3E}">
        <p14:creationId xmlns:p14="http://schemas.microsoft.com/office/powerpoint/2010/main" val="184084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Ngoài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endParaRPr lang="en-US" sz="2400"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8931F062-0CA5-4043-8829-FDCDBC838870}" type="slidenum">
              <a:rPr lang="en-US" smtClean="0"/>
              <a:t>21</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1977361"/>
              </p:ext>
            </p:extLst>
          </p:nvPr>
        </p:nvGraphicFramePr>
        <p:xfrm>
          <a:off x="969819" y="2467159"/>
          <a:ext cx="10252362" cy="3291840"/>
        </p:xfrm>
        <a:graphic>
          <a:graphicData uri="http://schemas.openxmlformats.org/drawingml/2006/table">
            <a:tbl>
              <a:tblPr firstRow="1" bandRow="1">
                <a:tableStyleId>{5C22544A-7EE6-4342-B048-85BDC9FD1C3A}</a:tableStyleId>
              </a:tblPr>
              <a:tblGrid>
                <a:gridCol w="2449574">
                  <a:extLst>
                    <a:ext uri="{9D8B030D-6E8A-4147-A177-3AD203B41FA5}">
                      <a16:colId xmlns:a16="http://schemas.microsoft.com/office/drawing/2014/main" val="20000"/>
                    </a:ext>
                  </a:extLst>
                </a:gridCol>
                <a:gridCol w="1730739">
                  <a:extLst>
                    <a:ext uri="{9D8B030D-6E8A-4147-A177-3AD203B41FA5}">
                      <a16:colId xmlns:a16="http://schemas.microsoft.com/office/drawing/2014/main" val="20001"/>
                    </a:ext>
                  </a:extLst>
                </a:gridCol>
                <a:gridCol w="6072049">
                  <a:extLst>
                    <a:ext uri="{9D8B030D-6E8A-4147-A177-3AD203B41FA5}">
                      <a16:colId xmlns:a16="http://schemas.microsoft.com/office/drawing/2014/main" val="20002"/>
                    </a:ext>
                  </a:extLst>
                </a:gridCol>
              </a:tblGrid>
              <a:tr h="362724">
                <a:tc>
                  <a:txBody>
                    <a:bodyPr/>
                    <a:lstStyle/>
                    <a:p>
                      <a:pPr algn="ctr"/>
                      <a:r>
                        <a:rPr lang="en-US" sz="1800" dirty="0">
                          <a:latin typeface="Times New Roman" panose="02020603050405020304" pitchFamily="18" charset="0"/>
                          <a:cs typeface="Times New Roman" panose="02020603050405020304" pitchFamily="18" charset="0"/>
                        </a:rPr>
                        <a:t>Selector</a:t>
                      </a:r>
                    </a:p>
                  </a:txBody>
                  <a:tcPr/>
                </a:tc>
                <a:tc>
                  <a:txBody>
                    <a:bodyPr/>
                    <a:lstStyle/>
                    <a:p>
                      <a:pPr algn="ctr"/>
                      <a:r>
                        <a:rPr lang="en-US" sz="1800" b="1" i="0" kern="1200" dirty="0">
                          <a:solidFill>
                            <a:schemeClr val="lt1"/>
                          </a:solidFill>
                          <a:effectLst/>
                          <a:latin typeface="Times New Roman" panose="02020603050405020304" pitchFamily="18" charset="0"/>
                          <a:ea typeface="+mn-ea"/>
                          <a:cs typeface="Times New Roman" panose="02020603050405020304" pitchFamily="18" charset="0"/>
                        </a:rPr>
                        <a:t>Example</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b="1" i="0" kern="1200" dirty="0">
                          <a:solidFill>
                            <a:schemeClr val="lt1"/>
                          </a:solidFill>
                          <a:effectLst/>
                          <a:latin typeface="Times New Roman" panose="02020603050405020304" pitchFamily="18" charset="0"/>
                          <a:ea typeface="+mn-ea"/>
                          <a:cs typeface="Times New Roman" panose="02020603050405020304" pitchFamily="18" charset="0"/>
                        </a:rPr>
                        <a:t>Example description</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62724">
                <a:tc>
                  <a:txBody>
                    <a:bodyPr/>
                    <a:lstStyle/>
                    <a:p>
                      <a:r>
                        <a:rPr lang="en-US" sz="1800" dirty="0">
                          <a:latin typeface="Times New Roman" panose="02020603050405020304" pitchFamily="18" charset="0"/>
                          <a:cs typeface="Times New Roman" panose="02020603050405020304" pitchFamily="18" charset="0"/>
                        </a:rPr>
                        <a:t>:first-child</a:t>
                      </a:r>
                    </a:p>
                  </a:txBody>
                  <a:tcPr/>
                </a:tc>
                <a:tc>
                  <a:txBody>
                    <a:bodyPr/>
                    <a:lstStyle/>
                    <a:p>
                      <a:pPr algn="ctr"/>
                      <a:r>
                        <a:rPr lang="en-US" sz="1800" dirty="0">
                          <a:latin typeface="Times New Roman" panose="02020603050405020304" pitchFamily="18" charset="0"/>
                          <a:cs typeface="Times New Roman" panose="02020603050405020304" pitchFamily="18" charset="0"/>
                        </a:rPr>
                        <a:t>p:first-child</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err="1">
                          <a:latin typeface="Times New Roman" panose="02020603050405020304" pitchFamily="18" charset="0"/>
                          <a:cs typeface="Times New Roman" panose="02020603050405020304" pitchFamily="18" charset="0"/>
                        </a:rPr>
                        <a:t>đầu</a:t>
                      </a:r>
                      <a:r>
                        <a:rPr lang="en-US" sz="1800" b="1" i="0" baseline="0" dirty="0">
                          <a:latin typeface="Times New Roman" panose="02020603050405020304" pitchFamily="18" charset="0"/>
                          <a:cs typeface="Times New Roman" panose="02020603050405020304" pitchFamily="18" charset="0"/>
                        </a:rPr>
                        <a:t> </a:t>
                      </a:r>
                      <a:r>
                        <a:rPr lang="en-US" sz="1800" b="1" i="0" baseline="0" dirty="0" err="1">
                          <a:latin typeface="Times New Roman" panose="02020603050405020304" pitchFamily="18" charset="0"/>
                          <a:cs typeface="Times New Roman" panose="02020603050405020304" pitchFamily="18" charset="0"/>
                        </a:rPr>
                        <a:t>tiên</a:t>
                      </a:r>
                      <a:r>
                        <a:rPr lang="en-US" sz="1800" b="1"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trong</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phạm</a:t>
                      </a:r>
                      <a:r>
                        <a:rPr lang="en-US" sz="1800" b="0" i="0" baseline="0" dirty="0">
                          <a:latin typeface="Times New Roman" panose="02020603050405020304" pitchFamily="18" charset="0"/>
                          <a:cs typeface="Times New Roman" panose="02020603050405020304" pitchFamily="18" charset="0"/>
                        </a:rPr>
                        <a:t> vi tag cha </a:t>
                      </a:r>
                      <a:r>
                        <a:rPr lang="en-US" sz="1800" b="0" i="0" baseline="0" dirty="0" err="1">
                          <a:latin typeface="Times New Roman" panose="02020603050405020304" pitchFamily="18" charset="0"/>
                          <a:cs typeface="Times New Roman" panose="02020603050405020304" pitchFamily="18" charset="0"/>
                        </a:rPr>
                        <a:t>của</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nó</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62724">
                <a:tc>
                  <a:txBody>
                    <a:bodyPr/>
                    <a:lstStyle/>
                    <a:p>
                      <a:r>
                        <a:rPr lang="en-US" sz="1800" dirty="0">
                          <a:latin typeface="Times New Roman" panose="02020603050405020304" pitchFamily="18" charset="0"/>
                          <a:cs typeface="Times New Roman" panose="02020603050405020304" pitchFamily="18" charset="0"/>
                        </a:rPr>
                        <a:t>:last-child</a:t>
                      </a:r>
                    </a:p>
                  </a:txBody>
                  <a:tcPr/>
                </a:tc>
                <a:tc>
                  <a:txBody>
                    <a:bodyPr/>
                    <a:lstStyle/>
                    <a:p>
                      <a:pPr algn="ctr"/>
                      <a:r>
                        <a:rPr lang="en-US" sz="1800" dirty="0">
                          <a:latin typeface="Times New Roman" panose="02020603050405020304" pitchFamily="18" charset="0"/>
                          <a:cs typeface="Times New Roman" panose="02020603050405020304" pitchFamily="18" charset="0"/>
                        </a:rPr>
                        <a:t>p:last-child</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err="1">
                          <a:latin typeface="Times New Roman" panose="02020603050405020304" pitchFamily="18" charset="0"/>
                          <a:cs typeface="Times New Roman" panose="02020603050405020304" pitchFamily="18" charset="0"/>
                        </a:rPr>
                        <a:t>cuối</a:t>
                      </a:r>
                      <a:r>
                        <a:rPr lang="en-US" sz="1800" b="1" i="0" baseline="0" dirty="0">
                          <a:latin typeface="Times New Roman" panose="02020603050405020304" pitchFamily="18" charset="0"/>
                          <a:cs typeface="Times New Roman" panose="02020603050405020304" pitchFamily="18" charset="0"/>
                        </a:rPr>
                        <a:t> </a:t>
                      </a:r>
                      <a:r>
                        <a:rPr lang="en-US" sz="1800" b="1" i="0" baseline="0" dirty="0" err="1">
                          <a:latin typeface="Times New Roman" panose="02020603050405020304" pitchFamily="18" charset="0"/>
                          <a:cs typeface="Times New Roman" panose="02020603050405020304" pitchFamily="18" charset="0"/>
                        </a:rPr>
                        <a:t>cùng</a:t>
                      </a:r>
                      <a:r>
                        <a:rPr lang="en-US" sz="1800" b="1"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trong</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phạm</a:t>
                      </a:r>
                      <a:r>
                        <a:rPr lang="en-US" sz="1800" b="0" i="0" baseline="0" dirty="0">
                          <a:latin typeface="Times New Roman" panose="02020603050405020304" pitchFamily="18" charset="0"/>
                          <a:cs typeface="Times New Roman" panose="02020603050405020304" pitchFamily="18" charset="0"/>
                        </a:rPr>
                        <a:t> vi tag cha </a:t>
                      </a:r>
                      <a:r>
                        <a:rPr lang="en-US" sz="1800" b="0" i="0" baseline="0" dirty="0" err="1">
                          <a:latin typeface="Times New Roman" panose="02020603050405020304" pitchFamily="18" charset="0"/>
                          <a:cs typeface="Times New Roman" panose="02020603050405020304" pitchFamily="18" charset="0"/>
                        </a:rPr>
                        <a:t>của</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nó</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62724">
                <a:tc>
                  <a:txBody>
                    <a:bodyPr/>
                    <a:lstStyle/>
                    <a:p>
                      <a:r>
                        <a:rPr lang="en-US" sz="1800" dirty="0">
                          <a:latin typeface="Times New Roman" panose="02020603050405020304" pitchFamily="18" charset="0"/>
                          <a:cs typeface="Times New Roman" panose="02020603050405020304" pitchFamily="18" charset="0"/>
                        </a:rPr>
                        <a:t>:nth-child(</a:t>
                      </a:r>
                      <a:r>
                        <a:rPr lang="en-US" sz="1800" i="1" dirty="0">
                          <a:latin typeface="Times New Roman" panose="02020603050405020304" pitchFamily="18" charset="0"/>
                          <a:cs typeface="Times New Roman" panose="02020603050405020304" pitchFamily="18" charset="0"/>
                        </a:rPr>
                        <a:t>number</a:t>
                      </a:r>
                      <a:r>
                        <a:rPr lang="en-US" sz="1800" dirty="0">
                          <a:latin typeface="Times New Roman" panose="02020603050405020304" pitchFamily="18" charset="0"/>
                          <a:cs typeface="Times New Roman" panose="02020603050405020304" pitchFamily="18" charset="0"/>
                        </a:rPr>
                        <a:t>)</a:t>
                      </a:r>
                    </a:p>
                  </a:txBody>
                  <a:tcPr/>
                </a:tc>
                <a:tc>
                  <a:txBody>
                    <a:bodyPr/>
                    <a:lstStyle/>
                    <a:p>
                      <a:pPr algn="ctr"/>
                      <a:r>
                        <a:rPr lang="en-US" sz="1800" dirty="0">
                          <a:latin typeface="Times New Roman" panose="02020603050405020304" pitchFamily="18" charset="0"/>
                          <a:cs typeface="Times New Roman" panose="02020603050405020304" pitchFamily="18" charset="0"/>
                        </a:rPr>
                        <a:t>p:nth-child(2)</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&lt;p&gt; </a:t>
                      </a:r>
                      <a:r>
                        <a:rPr lang="en-US" sz="1800" b="1" i="0" baseline="0" dirty="0" err="1">
                          <a:latin typeface="Times New Roman" panose="02020603050405020304" pitchFamily="18" charset="0"/>
                          <a:cs typeface="Times New Roman" panose="02020603050405020304" pitchFamily="18" charset="0"/>
                        </a:rPr>
                        <a:t>thứ</a:t>
                      </a:r>
                      <a:r>
                        <a:rPr lang="en-US" sz="1800" b="1" i="0" baseline="0" dirty="0">
                          <a:latin typeface="Times New Roman" panose="02020603050405020304" pitchFamily="18" charset="0"/>
                          <a:cs typeface="Times New Roman" panose="02020603050405020304" pitchFamily="18" charset="0"/>
                        </a:rPr>
                        <a:t> 2 </a:t>
                      </a:r>
                      <a:r>
                        <a:rPr lang="en-US" sz="1800" b="0" i="0" baseline="0" dirty="0" err="1">
                          <a:latin typeface="Times New Roman" panose="02020603050405020304" pitchFamily="18" charset="0"/>
                          <a:cs typeface="Times New Roman" panose="02020603050405020304" pitchFamily="18" charset="0"/>
                        </a:rPr>
                        <a:t>trong</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phạm</a:t>
                      </a:r>
                      <a:r>
                        <a:rPr lang="en-US" sz="1800" b="0" i="0" baseline="0" dirty="0">
                          <a:latin typeface="Times New Roman" panose="02020603050405020304" pitchFamily="18" charset="0"/>
                          <a:cs typeface="Times New Roman" panose="02020603050405020304" pitchFamily="18" charset="0"/>
                        </a:rPr>
                        <a:t> vi tag cha </a:t>
                      </a:r>
                      <a:r>
                        <a:rPr lang="en-US" sz="1800" b="0" i="0" baseline="0" dirty="0" err="1">
                          <a:latin typeface="Times New Roman" panose="02020603050405020304" pitchFamily="18" charset="0"/>
                          <a:cs typeface="Times New Roman" panose="02020603050405020304" pitchFamily="18" charset="0"/>
                        </a:rPr>
                        <a:t>của</a:t>
                      </a:r>
                      <a:r>
                        <a:rPr lang="en-US" sz="1800" b="0" i="0" baseline="0" dirty="0">
                          <a:latin typeface="Times New Roman" panose="02020603050405020304" pitchFamily="18" charset="0"/>
                          <a:cs typeface="Times New Roman" panose="02020603050405020304" pitchFamily="18" charset="0"/>
                        </a:rPr>
                        <a:t> </a:t>
                      </a:r>
                      <a:r>
                        <a:rPr lang="en-US" sz="1800" b="0" i="0" baseline="0" dirty="0" err="1">
                          <a:latin typeface="Times New Roman" panose="02020603050405020304" pitchFamily="18" charset="0"/>
                          <a:cs typeface="Times New Roman" panose="02020603050405020304" pitchFamily="18" charset="0"/>
                        </a:rPr>
                        <a:t>nó</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62724">
                <a:tc>
                  <a:txBody>
                    <a:bodyPr/>
                    <a:lstStyle/>
                    <a:p>
                      <a:r>
                        <a:rPr lang="en-US" sz="1800" dirty="0">
                          <a:latin typeface="Times New Roman" panose="02020603050405020304" pitchFamily="18" charset="0"/>
                          <a:cs typeface="Times New Roman" panose="02020603050405020304" pitchFamily="18" charset="0"/>
                        </a:rPr>
                        <a:t>:active</a:t>
                      </a:r>
                    </a:p>
                  </a:txBody>
                  <a:tcPr/>
                </a:tc>
                <a:tc>
                  <a:txBody>
                    <a:bodyPr/>
                    <a:lstStyle/>
                    <a:p>
                      <a:pPr algn="ctr"/>
                      <a:r>
                        <a:rPr lang="en-US" sz="1800" dirty="0">
                          <a:latin typeface="Times New Roman" panose="02020603050405020304" pitchFamily="18" charset="0"/>
                          <a:cs typeface="Times New Roman" panose="02020603050405020304" pitchFamily="18" charset="0"/>
                        </a:rPr>
                        <a:t>a:active</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liên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kết</a:t>
                      </a:r>
                      <a:r>
                        <a:rPr lang="en-US" sz="1800" baseline="0" dirty="0">
                          <a:latin typeface="Times New Roman" panose="02020603050405020304" pitchFamily="18" charset="0"/>
                          <a:cs typeface="Times New Roman" panose="02020603050405020304" pitchFamily="18" charset="0"/>
                        </a:rPr>
                        <a:t> </a:t>
                      </a:r>
                      <a:r>
                        <a:rPr lang="en-US" sz="1800" b="1" baseline="0" dirty="0" err="1">
                          <a:latin typeface="Times New Roman" panose="02020603050405020304" pitchFamily="18" charset="0"/>
                          <a:cs typeface="Times New Roman" panose="02020603050405020304" pitchFamily="18" charset="0"/>
                        </a:rPr>
                        <a:t>đang</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được</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kích</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hoạt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62724">
                <a:tc>
                  <a:txBody>
                    <a:bodyPr/>
                    <a:lstStyle/>
                    <a:p>
                      <a:r>
                        <a:rPr lang="en-US" sz="1800" dirty="0">
                          <a:latin typeface="Times New Roman" panose="02020603050405020304" pitchFamily="18" charset="0"/>
                          <a:cs typeface="Times New Roman" panose="02020603050405020304" pitchFamily="18" charset="0"/>
                        </a:rPr>
                        <a:t>:link</a:t>
                      </a:r>
                    </a:p>
                  </a:txBody>
                  <a:tcPr/>
                </a:tc>
                <a:tc>
                  <a:txBody>
                    <a:bodyPr/>
                    <a:lstStyle/>
                    <a:p>
                      <a:pPr algn="ctr"/>
                      <a:r>
                        <a:rPr lang="en-US" sz="1800" dirty="0">
                          <a:latin typeface="Times New Roman" panose="02020603050405020304" pitchFamily="18" charset="0"/>
                          <a:cs typeface="Times New Roman" panose="02020603050405020304" pitchFamily="18" charset="0"/>
                        </a:rPr>
                        <a:t>a:link</a:t>
                      </a: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liên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kết</a:t>
                      </a:r>
                      <a:r>
                        <a:rPr lang="en-US" sz="1800" baseline="0" dirty="0">
                          <a:latin typeface="Times New Roman" panose="02020603050405020304" pitchFamily="18" charset="0"/>
                          <a:cs typeface="Times New Roman" panose="02020603050405020304" pitchFamily="18" charset="0"/>
                        </a:rPr>
                        <a:t> </a:t>
                      </a:r>
                      <a:r>
                        <a:rPr lang="en-US" sz="1800" b="1" baseline="0" dirty="0" err="1">
                          <a:latin typeface="Times New Roman" panose="02020603050405020304" pitchFamily="18" charset="0"/>
                          <a:cs typeface="Times New Roman" panose="02020603050405020304" pitchFamily="18" charset="0"/>
                        </a:rPr>
                        <a:t>chưa</a:t>
                      </a:r>
                      <a:r>
                        <a:rPr lang="en-US" sz="1800" b="1"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kích</a:t>
                      </a:r>
                      <a:r>
                        <a:rPr lang="en-US" sz="1800" b="0"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hoạt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62724">
                <a:tc>
                  <a:txBody>
                    <a:bodyPr/>
                    <a:lstStyle/>
                    <a:p>
                      <a:r>
                        <a:rPr lang="en-US" sz="1800" dirty="0">
                          <a:latin typeface="Times New Roman" panose="02020603050405020304" pitchFamily="18" charset="0"/>
                          <a:cs typeface="Times New Roman" panose="02020603050405020304" pitchFamily="18" charset="0"/>
                        </a:rPr>
                        <a:t>:visited</a:t>
                      </a:r>
                    </a:p>
                  </a:txBody>
                  <a:tcPr/>
                </a:tc>
                <a:tc>
                  <a:txBody>
                    <a:bodyPr/>
                    <a:lstStyle/>
                    <a:p>
                      <a:pPr algn="ctr"/>
                      <a:r>
                        <a:rPr lang="en-US" sz="1800" dirty="0">
                          <a:latin typeface="Times New Roman" panose="02020603050405020304" pitchFamily="18" charset="0"/>
                          <a:cs typeface="Times New Roman" panose="02020603050405020304" pitchFamily="18" charset="0"/>
                        </a:rPr>
                        <a:t>a:visited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tất</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cả</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các</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liên</a:t>
                      </a:r>
                      <a:r>
                        <a:rPr lang="en-US" sz="1800" baseline="0" dirty="0">
                          <a:latin typeface="Times New Roman" panose="02020603050405020304" pitchFamily="18" charset="0"/>
                          <a:cs typeface="Times New Roman" panose="02020603050405020304" pitchFamily="18" charset="0"/>
                        </a:rPr>
                        <a:t> </a:t>
                      </a:r>
                      <a:r>
                        <a:rPr lang="en-US" sz="1800" baseline="0" dirty="0" err="1">
                          <a:latin typeface="Times New Roman" panose="02020603050405020304" pitchFamily="18" charset="0"/>
                          <a:cs typeface="Times New Roman" panose="02020603050405020304" pitchFamily="18" charset="0"/>
                        </a:rPr>
                        <a:t>kết</a:t>
                      </a:r>
                      <a:r>
                        <a:rPr lang="en-US" sz="1800" baseline="0" dirty="0">
                          <a:latin typeface="Times New Roman" panose="02020603050405020304" pitchFamily="18" charset="0"/>
                          <a:cs typeface="Times New Roman" panose="02020603050405020304" pitchFamily="18" charset="0"/>
                        </a:rPr>
                        <a:t> </a:t>
                      </a:r>
                      <a:r>
                        <a:rPr lang="en-US" sz="1800" b="1" baseline="0" dirty="0" err="1">
                          <a:latin typeface="Times New Roman" panose="02020603050405020304" pitchFamily="18" charset="0"/>
                          <a:cs typeface="Times New Roman" panose="02020603050405020304" pitchFamily="18" charset="0"/>
                        </a:rPr>
                        <a:t>đã</a:t>
                      </a:r>
                      <a:r>
                        <a:rPr lang="en-US" sz="1800" b="1"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kích</a:t>
                      </a:r>
                      <a:r>
                        <a:rPr lang="en-US" sz="1800" b="0" baseline="0" dirty="0">
                          <a:latin typeface="Times New Roman" panose="02020603050405020304" pitchFamily="18" charset="0"/>
                          <a:cs typeface="Times New Roman" panose="02020603050405020304" pitchFamily="18" charset="0"/>
                        </a:rPr>
                        <a:t> </a:t>
                      </a:r>
                      <a:r>
                        <a:rPr lang="en-US" sz="1800" b="0" baseline="0" dirty="0" err="1">
                          <a:latin typeface="Times New Roman" panose="02020603050405020304" pitchFamily="18" charset="0"/>
                          <a:cs typeface="Times New Roman" panose="02020603050405020304" pitchFamily="18" charset="0"/>
                        </a:rPr>
                        <a:t>hoạt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62724">
                <a:tc>
                  <a:txBody>
                    <a:bodyPr/>
                    <a:lstStyle/>
                    <a:p>
                      <a:r>
                        <a:rPr lang="en-US" sz="1800" dirty="0">
                          <a:latin typeface="Times New Roman" panose="02020603050405020304" pitchFamily="18" charset="0"/>
                          <a:cs typeface="Times New Roman" panose="02020603050405020304" pitchFamily="18" charset="0"/>
                        </a:rPr>
                        <a:t>:hover</a:t>
                      </a:r>
                    </a:p>
                  </a:txBody>
                  <a:tcPr/>
                </a:tc>
                <a:tc>
                  <a:txBody>
                    <a:bodyPr/>
                    <a:lstStyle/>
                    <a:p>
                      <a:pPr algn="ctr"/>
                      <a:r>
                        <a:rPr lang="en-US" sz="1800" dirty="0" err="1">
                          <a:latin typeface="Times New Roman" panose="02020603050405020304" pitchFamily="18" charset="0"/>
                          <a:cs typeface="Times New Roman" panose="02020603050405020304" pitchFamily="18" charset="0"/>
                        </a:rPr>
                        <a:t>div:hover</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&lt;div&gt; </a:t>
                      </a:r>
                      <a:r>
                        <a:rPr lang="en-US" sz="1800" i="0" baseline="0" dirty="0" err="1">
                          <a:latin typeface="Times New Roman" panose="02020603050405020304" pitchFamily="18" charset="0"/>
                          <a:cs typeface="Times New Roman" panose="02020603050405020304" pitchFamily="18" charset="0"/>
                        </a:rPr>
                        <a:t>đang</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được</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rê</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chuột</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vào</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r h="362724">
                <a:tc>
                  <a:txBody>
                    <a:bodyPr/>
                    <a:lstStyle/>
                    <a:p>
                      <a:r>
                        <a:rPr lang="en-US" sz="1800" dirty="0">
                          <a:latin typeface="Times New Roman" panose="02020603050405020304" pitchFamily="18" charset="0"/>
                          <a:cs typeface="Times New Roman" panose="02020603050405020304" pitchFamily="18" charset="0"/>
                        </a:rPr>
                        <a:t>:focus</a:t>
                      </a:r>
                    </a:p>
                  </a:txBody>
                  <a:tcPr/>
                </a:tc>
                <a:tc>
                  <a:txBody>
                    <a:bodyPr/>
                    <a:lstStyle/>
                    <a:p>
                      <a:pPr algn="ctr"/>
                      <a:r>
                        <a:rPr lang="en-US" sz="1800" dirty="0" err="1">
                          <a:latin typeface="Times New Roman" panose="02020603050405020304" pitchFamily="18" charset="0"/>
                          <a:cs typeface="Times New Roman" panose="02020603050405020304" pitchFamily="18" charset="0"/>
                        </a:rPr>
                        <a:t>input:focus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err="1">
                          <a:latin typeface="Times New Roman" panose="02020603050405020304" pitchFamily="18" charset="0"/>
                          <a:cs typeface="Times New Roman" panose="02020603050405020304" pitchFamily="18" charset="0"/>
                        </a:rPr>
                        <a:t>Chọn</a:t>
                      </a:r>
                      <a:r>
                        <a:rPr lang="en-US" sz="1800" baseline="0" dirty="0">
                          <a:latin typeface="Times New Roman" panose="02020603050405020304" pitchFamily="18" charset="0"/>
                          <a:cs typeface="Times New Roman" panose="02020603050405020304" pitchFamily="18" charset="0"/>
                        </a:rPr>
                        <a:t> </a:t>
                      </a:r>
                      <a:r>
                        <a:rPr lang="en-US" sz="1800" i="1" baseline="0" dirty="0">
                          <a:latin typeface="Times New Roman" panose="02020603050405020304" pitchFamily="18" charset="0"/>
                          <a:cs typeface="Times New Roman" panose="02020603050405020304" pitchFamily="18" charset="0"/>
                        </a:rPr>
                        <a:t>tag &lt;input&gt; </a:t>
                      </a:r>
                      <a:r>
                        <a:rPr lang="en-US" sz="1800" i="0" baseline="0" dirty="0" err="1">
                          <a:latin typeface="Times New Roman" panose="02020603050405020304" pitchFamily="18" charset="0"/>
                          <a:cs typeface="Times New Roman" panose="02020603050405020304" pitchFamily="18" charset="0"/>
                        </a:rPr>
                        <a:t>đang</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có</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trỏ</a:t>
                      </a:r>
                      <a:r>
                        <a:rPr lang="en-US" sz="1800" i="0" baseline="0" dirty="0">
                          <a:latin typeface="Times New Roman" panose="02020603050405020304" pitchFamily="18" charset="0"/>
                          <a:cs typeface="Times New Roman" panose="02020603050405020304" pitchFamily="18" charset="0"/>
                        </a:rPr>
                        <a:t> </a:t>
                      </a:r>
                      <a:r>
                        <a:rPr lang="en-US" sz="1800" i="0" baseline="0" dirty="0" err="1">
                          <a:latin typeface="Times New Roman" panose="02020603050405020304" pitchFamily="18" charset="0"/>
                          <a:cs typeface="Times New Roman" panose="02020603050405020304" pitchFamily="18" charset="0"/>
                        </a:rPr>
                        <a:t>chuột</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73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31F062-0CA5-4043-8829-FDCDBC838870}" type="slidenum">
              <a:rPr lang="en-US" smtClean="0"/>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6" name="Straight Connector 5"/>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7" name="TextBox 6"/>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Selectors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8" y="2421195"/>
            <a:ext cx="3248478" cy="249589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827" y="2244957"/>
            <a:ext cx="3153215" cy="284837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4193" y="1634811"/>
            <a:ext cx="4844433" cy="4068663"/>
          </a:xfrm>
          <a:prstGeom prst="rect">
            <a:avLst/>
          </a:prstGeom>
        </p:spPr>
      </p:pic>
    </p:spTree>
    <p:extLst>
      <p:ext uri="{BB962C8B-B14F-4D97-AF65-F5344CB8AC3E}">
        <p14:creationId xmlns:p14="http://schemas.microsoft.com/office/powerpoint/2010/main" val="1685389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181685"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Mục</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tiêu</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buổi</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học</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87400" y="1408144"/>
            <a:ext cx="10617199" cy="830997"/>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23</a:t>
            </a:fld>
            <a:endParaRPr lang="en-US"/>
          </a:p>
        </p:txBody>
      </p:sp>
      <p:pic>
        <p:nvPicPr>
          <p:cNvPr id="7" name="Picture 6">
            <a:extLst>
              <a:ext uri="{FF2B5EF4-FFF2-40B4-BE49-F238E27FC236}">
                <a16:creationId xmlns:a16="http://schemas.microsoft.com/office/drawing/2014/main" id="{3ED27219-4DC1-421B-8920-D4C6591E46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7457" y="1208893"/>
            <a:ext cx="4185919" cy="5425096"/>
          </a:xfrm>
          <a:prstGeom prst="rect">
            <a:avLst/>
          </a:prstGeom>
        </p:spPr>
      </p:pic>
      <p:sp>
        <p:nvSpPr>
          <p:cNvPr id="9" name="TextBox 8">
            <a:extLst>
              <a:ext uri="{FF2B5EF4-FFF2-40B4-BE49-F238E27FC236}">
                <a16:creationId xmlns:a16="http://schemas.microsoft.com/office/drawing/2014/main" id="{56869C93-595A-4449-910D-975E68EC2A4B}"/>
              </a:ext>
            </a:extLst>
          </p:cNvPr>
          <p:cNvSpPr txBox="1"/>
          <p:nvPr/>
        </p:nvSpPr>
        <p:spPr>
          <a:xfrm>
            <a:off x="595205" y="2844223"/>
            <a:ext cx="5734475" cy="1077218"/>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Hoàn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thành</a:t>
            </a:r>
            <a:r>
              <a:rPr lang="en-US" sz="3200" dirty="0">
                <a:solidFill>
                  <a:srgbClr val="552421"/>
                </a:solidFill>
                <a:latin typeface="Times New Roman" panose="02020603050405020304" pitchFamily="18" charset="0"/>
                <a:cs typeface="Times New Roman" panose="02020603050405020304" pitchFamily="18" charset="0"/>
              </a:rPr>
              <a:t> layout </a:t>
            </a:r>
            <a:r>
              <a:rPr lang="en-US" sz="3200" dirty="0" err="1">
                <a:solidFill>
                  <a:srgbClr val="552421"/>
                </a:solidFill>
                <a:latin typeface="Times New Roman" panose="02020603050405020304" pitchFamily="18" charset="0"/>
                <a:cs typeface="Times New Roman" panose="02020603050405020304" pitchFamily="18" charset="0"/>
              </a:rPr>
              <a:t>sau</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với</a:t>
            </a:r>
            <a:r>
              <a:rPr lang="en-US" sz="3200" dirty="0">
                <a:solidFill>
                  <a:srgbClr val="552421"/>
                </a:solidFill>
                <a:latin typeface="Times New Roman" panose="02020603050405020304" pitchFamily="18" charset="0"/>
                <a:cs typeface="Times New Roman" panose="02020603050405020304" pitchFamily="18" charset="0"/>
              </a:rPr>
              <a:t> HTML </a:t>
            </a:r>
            <a:r>
              <a:rPr lang="en-US" sz="3200" dirty="0" err="1">
                <a:solidFill>
                  <a:srgbClr val="552421"/>
                </a:solidFill>
                <a:latin typeface="Times New Roman" panose="02020603050405020304" pitchFamily="18" charset="0"/>
                <a:cs typeface="Times New Roman" panose="02020603050405020304" pitchFamily="18" charset="0"/>
              </a:rPr>
              <a:t>và</a:t>
            </a:r>
            <a:r>
              <a:rPr lang="en-US" sz="3200" dirty="0">
                <a:solidFill>
                  <a:srgbClr val="552421"/>
                </a:solidFill>
                <a:latin typeface="Times New Roman" panose="02020603050405020304" pitchFamily="18" charset="0"/>
                <a:cs typeface="Times New Roman" panose="02020603050405020304" pitchFamily="18" charset="0"/>
              </a:rPr>
              <a:t> CSS</a:t>
            </a:r>
          </a:p>
        </p:txBody>
      </p:sp>
    </p:spTree>
    <p:extLst>
      <p:ext uri="{BB962C8B-B14F-4D97-AF65-F5344CB8AC3E}">
        <p14:creationId xmlns:p14="http://schemas.microsoft.com/office/powerpoint/2010/main" val="273107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528320" y="318844"/>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1: </a:t>
            </a:r>
            <a:r>
              <a:rPr lang="en-US" sz="3000" dirty="0" err="1" smtClean="0">
                <a:solidFill>
                  <a:srgbClr val="552421"/>
                </a:solidFill>
                <a:latin typeface="Times New Roman" panose="02020603050405020304" pitchFamily="18" charset="0"/>
                <a:cs typeface="Times New Roman" panose="02020603050405020304" pitchFamily="18" charset="0"/>
              </a:rPr>
              <a:t>Phân</a:t>
            </a:r>
            <a:r>
              <a:rPr lang="en-US" sz="3000" dirty="0" smtClean="0">
                <a:solidFill>
                  <a:srgbClr val="552421"/>
                </a:solidFill>
                <a:latin typeface="Times New Roman" panose="02020603050405020304" pitchFamily="18" charset="0"/>
                <a:cs typeface="Times New Roman" panose="02020603050405020304" pitchFamily="18" charset="0"/>
              </a:rPr>
              <a:t> chia </a:t>
            </a:r>
            <a:r>
              <a:rPr lang="en-US" sz="3000" dirty="0" err="1" smtClean="0">
                <a:solidFill>
                  <a:srgbClr val="552421"/>
                </a:solidFill>
                <a:latin typeface="Times New Roman" panose="02020603050405020304" pitchFamily="18" charset="0"/>
                <a:cs typeface="Times New Roman" panose="02020603050405020304" pitchFamily="18" charset="0"/>
              </a:rPr>
              <a:t>bố</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cục</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trang</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theo</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nội</a:t>
            </a:r>
            <a:r>
              <a:rPr lang="en-US" sz="3000" dirty="0" smtClean="0">
                <a:solidFill>
                  <a:srgbClr val="552421"/>
                </a:solidFill>
                <a:latin typeface="Times New Roman" panose="02020603050405020304" pitchFamily="18" charset="0"/>
                <a:cs typeface="Times New Roman" panose="02020603050405020304" pitchFamily="18" charset="0"/>
              </a:rPr>
              <a:t> dung </a:t>
            </a:r>
            <a:r>
              <a:rPr lang="en-US" sz="3000" dirty="0" err="1" smtClean="0">
                <a:solidFill>
                  <a:srgbClr val="552421"/>
                </a:solidFill>
                <a:latin typeface="Times New Roman" panose="02020603050405020304" pitchFamily="18" charset="0"/>
                <a:cs typeface="Times New Roman" panose="02020603050405020304" pitchFamily="18" charset="0"/>
              </a:rPr>
              <a:t>trang</a:t>
            </a:r>
            <a:r>
              <a:rPr lang="en-US" sz="3000" dirty="0" smtClean="0">
                <a:solidFill>
                  <a:srgbClr val="552421"/>
                </a:solidFill>
                <a:latin typeface="Times New Roman" panose="02020603050405020304" pitchFamily="18" charset="0"/>
                <a:cs typeface="Times New Roman" panose="02020603050405020304" pitchFamily="18" charset="0"/>
              </a:rPr>
              <a:t> web</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24</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99" y="1362975"/>
            <a:ext cx="3761114" cy="5203392"/>
          </a:xfrm>
          <a:prstGeom prst="rect">
            <a:avLst/>
          </a:prstGeom>
        </p:spPr>
      </p:pic>
      <p:sp>
        <p:nvSpPr>
          <p:cNvPr id="12" name="Rectangle 11"/>
          <p:cNvSpPr/>
          <p:nvPr/>
        </p:nvSpPr>
        <p:spPr>
          <a:xfrm>
            <a:off x="1095555" y="1880558"/>
            <a:ext cx="1958196" cy="267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p:cNvSpPr txBox="1"/>
          <p:nvPr/>
        </p:nvSpPr>
        <p:spPr>
          <a:xfrm>
            <a:off x="3053751" y="1880558"/>
            <a:ext cx="1381779" cy="861774"/>
          </a:xfrm>
          <a:prstGeom prst="rect">
            <a:avLst/>
          </a:prstGeom>
          <a:noFill/>
        </p:spPr>
        <p:txBody>
          <a:bodyPr wrap="square" rtlCol="0">
            <a:spAutoFit/>
          </a:bodyPr>
          <a:lstStyle/>
          <a:p>
            <a:r>
              <a:rPr lang="en-US" sz="1000" dirty="0" err="1" smtClean="0">
                <a:solidFill>
                  <a:srgbClr val="FF0000"/>
                </a:solidFill>
              </a:rPr>
              <a:t>Sử</a:t>
            </a:r>
            <a:r>
              <a:rPr lang="en-US" sz="1000" dirty="0" smtClean="0">
                <a:solidFill>
                  <a:srgbClr val="FF0000"/>
                </a:solidFill>
              </a:rPr>
              <a:t> </a:t>
            </a:r>
            <a:r>
              <a:rPr lang="en-US" sz="1000" dirty="0" err="1" smtClean="0">
                <a:solidFill>
                  <a:srgbClr val="FF0000"/>
                </a:solidFill>
              </a:rPr>
              <a:t>dụng</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div </a:t>
            </a:r>
            <a:r>
              <a:rPr lang="en-US" sz="1000" dirty="0" err="1" smtClean="0">
                <a:solidFill>
                  <a:srgbClr val="FF0000"/>
                </a:solidFill>
              </a:rPr>
              <a:t>như</a:t>
            </a:r>
            <a:r>
              <a:rPr lang="en-US" sz="1000" dirty="0" smtClean="0">
                <a:solidFill>
                  <a:srgbClr val="FF0000"/>
                </a:solidFill>
              </a:rPr>
              <a:t>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cha,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nội</a:t>
            </a:r>
            <a:r>
              <a:rPr lang="en-US" sz="1000" dirty="0" smtClean="0">
                <a:solidFill>
                  <a:srgbClr val="FF0000"/>
                </a:solidFill>
              </a:rPr>
              <a:t> dung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div </a:t>
            </a:r>
            <a:r>
              <a:rPr lang="en-US" sz="1000" dirty="0" err="1" smtClean="0">
                <a:solidFill>
                  <a:srgbClr val="FF0000"/>
                </a:solidFill>
              </a:rPr>
              <a:t>có</a:t>
            </a:r>
            <a:r>
              <a:rPr lang="en-US" sz="1000" dirty="0" smtClean="0">
                <a:solidFill>
                  <a:srgbClr val="FF0000"/>
                </a:solidFill>
              </a:rPr>
              <a:t> 1 id </a:t>
            </a:r>
            <a:r>
              <a:rPr lang="en-US" sz="1000" dirty="0" err="1" smtClean="0">
                <a:solidFill>
                  <a:srgbClr val="FF0000"/>
                </a:solidFill>
              </a:rPr>
              <a:t>khác</a:t>
            </a:r>
            <a:r>
              <a:rPr lang="en-US" sz="1000" dirty="0" smtClean="0">
                <a:solidFill>
                  <a:srgbClr val="FF0000"/>
                </a:solidFill>
              </a:rPr>
              <a:t> </a:t>
            </a:r>
            <a:r>
              <a:rPr lang="en-US" sz="1000" dirty="0" err="1" smtClean="0">
                <a:solidFill>
                  <a:srgbClr val="FF0000"/>
                </a:solidFill>
              </a:rPr>
              <a:t>nhau</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phân</a:t>
            </a:r>
            <a:r>
              <a:rPr lang="en-US" sz="1000" dirty="0" smtClean="0">
                <a:solidFill>
                  <a:srgbClr val="FF0000"/>
                </a:solidFill>
              </a:rPr>
              <a:t> </a:t>
            </a:r>
            <a:r>
              <a:rPr lang="en-US" sz="1000" dirty="0" err="1" smtClean="0">
                <a:solidFill>
                  <a:srgbClr val="FF0000"/>
                </a:solidFill>
              </a:rPr>
              <a:t>biệt</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endParaRPr lang="vi-VN" sz="1000" dirty="0">
              <a:solidFill>
                <a:srgbClr val="FF0000"/>
              </a:solidFill>
            </a:endParaRPr>
          </a:p>
        </p:txBody>
      </p:sp>
      <p:sp>
        <p:nvSpPr>
          <p:cNvPr id="14" name="Rectangle 13"/>
          <p:cNvSpPr/>
          <p:nvPr/>
        </p:nvSpPr>
        <p:spPr>
          <a:xfrm>
            <a:off x="905774" y="1570008"/>
            <a:ext cx="1561382" cy="189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2515261" y="1326560"/>
            <a:ext cx="1711682" cy="553998"/>
          </a:xfrm>
          <a:prstGeom prst="rect">
            <a:avLst/>
          </a:prstGeom>
          <a:noFill/>
        </p:spPr>
        <p:txBody>
          <a:bodyPr wrap="square" rtlCol="0">
            <a:spAutoFit/>
          </a:bodyPr>
          <a:lstStyle/>
          <a:p>
            <a:r>
              <a:rPr lang="en-US" sz="1000" dirty="0" err="1" smtClean="0">
                <a:solidFill>
                  <a:srgbClr val="FF0000"/>
                </a:solidFill>
              </a:rPr>
              <a:t>Thẻ</a:t>
            </a:r>
            <a:r>
              <a:rPr lang="en-US" sz="1000" dirty="0" smtClean="0">
                <a:solidFill>
                  <a:srgbClr val="FF0000"/>
                </a:solidFill>
              </a:rPr>
              <a:t> div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toàn</a:t>
            </a:r>
            <a:r>
              <a:rPr lang="en-US" sz="1000" dirty="0" smtClean="0">
                <a:solidFill>
                  <a:srgbClr val="FF0000"/>
                </a:solidFill>
              </a:rPr>
              <a:t> </a:t>
            </a:r>
            <a:r>
              <a:rPr lang="en-US" sz="1000" dirty="0" err="1" smtClean="0">
                <a:solidFill>
                  <a:srgbClr val="FF0000"/>
                </a:solidFill>
              </a:rPr>
              <a:t>bộ</a:t>
            </a:r>
            <a:r>
              <a:rPr lang="en-US" sz="1000" dirty="0" smtClean="0">
                <a:solidFill>
                  <a:srgbClr val="FF0000"/>
                </a:solidFill>
              </a:rPr>
              <a:t> </a:t>
            </a:r>
            <a:r>
              <a:rPr lang="en-US" sz="1000" dirty="0" err="1" smtClean="0">
                <a:solidFill>
                  <a:srgbClr val="FF0000"/>
                </a:solidFill>
              </a:rPr>
              <a:t>nội</a:t>
            </a:r>
            <a:r>
              <a:rPr lang="en-US" sz="1000" dirty="0" smtClean="0">
                <a:solidFill>
                  <a:srgbClr val="FF0000"/>
                </a:solidFill>
              </a:rPr>
              <a:t> dung </a:t>
            </a:r>
            <a:r>
              <a:rPr lang="en-US" sz="1000" dirty="0" err="1" smtClean="0">
                <a:solidFill>
                  <a:srgbClr val="FF0000"/>
                </a:solidFill>
              </a:rPr>
              <a:t>trang</a:t>
            </a:r>
            <a:r>
              <a:rPr lang="en-US" sz="1000" dirty="0" smtClean="0">
                <a:solidFill>
                  <a:srgbClr val="FF0000"/>
                </a:solidFill>
              </a:rPr>
              <a:t> web, </a:t>
            </a:r>
            <a:r>
              <a:rPr lang="en-US" sz="1000" dirty="0" err="1" smtClean="0">
                <a:solidFill>
                  <a:srgbClr val="FF0000"/>
                </a:solidFill>
              </a:rPr>
              <a:t>đặt</a:t>
            </a:r>
            <a:r>
              <a:rPr lang="en-US" sz="1000" dirty="0" smtClean="0">
                <a:solidFill>
                  <a:srgbClr val="FF0000"/>
                </a:solidFill>
              </a:rPr>
              <a:t> class </a:t>
            </a:r>
            <a:r>
              <a:rPr lang="en-US" sz="1000" dirty="0" err="1" smtClean="0">
                <a:solidFill>
                  <a:srgbClr val="FF0000"/>
                </a:solidFill>
              </a:rPr>
              <a:t>là</a:t>
            </a:r>
            <a:r>
              <a:rPr lang="en-US" sz="1000" dirty="0" smtClean="0">
                <a:solidFill>
                  <a:srgbClr val="FF0000"/>
                </a:solidFill>
              </a:rPr>
              <a:t> wrapper</a:t>
            </a:r>
            <a:endParaRPr lang="vi-VN" sz="1000" dirty="0">
              <a:solidFill>
                <a:srgbClr val="FF0000"/>
              </a:solidFill>
            </a:endParaRPr>
          </a:p>
        </p:txBody>
      </p:sp>
      <p:pic>
        <p:nvPicPr>
          <p:cNvPr id="16" name="Picture 15">
            <a:extLst>
              <a:ext uri="{FF2B5EF4-FFF2-40B4-BE49-F238E27FC236}">
                <a16:creationId xmlns:a16="http://schemas.microsoft.com/office/drawing/2014/main" id="{3ED27219-4DC1-421B-8920-D4C6591E46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695" y="1430192"/>
            <a:ext cx="4185919" cy="5425096"/>
          </a:xfrm>
          <a:prstGeom prst="rect">
            <a:avLst/>
          </a:prstGeom>
          <a:noFill/>
        </p:spPr>
      </p:pic>
      <p:sp>
        <p:nvSpPr>
          <p:cNvPr id="19" name="Rectangle 18"/>
          <p:cNvSpPr/>
          <p:nvPr/>
        </p:nvSpPr>
        <p:spPr>
          <a:xfrm>
            <a:off x="6882384" y="1436288"/>
            <a:ext cx="3108960" cy="185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Straight Arrow Connector 22"/>
          <p:cNvCxnSpPr/>
          <p:nvPr/>
        </p:nvCxnSpPr>
        <p:spPr>
          <a:xfrm flipH="1">
            <a:off x="6467856" y="1489807"/>
            <a:ext cx="40843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283952" y="1425280"/>
            <a:ext cx="1310641" cy="400110"/>
          </a:xfrm>
          <a:prstGeom prst="rect">
            <a:avLst/>
          </a:prstGeom>
          <a:noFill/>
          <a:ln>
            <a:solidFill>
              <a:schemeClr val="accent1"/>
            </a:solidFill>
          </a:ln>
        </p:spPr>
        <p:txBody>
          <a:bodyPr wrap="square" rtlCol="0">
            <a:spAutoFit/>
          </a:bodyPr>
          <a:lstStyle/>
          <a:p>
            <a:r>
              <a:rPr lang="en-US" sz="1000" dirty="0" err="1" smtClean="0">
                <a:solidFill>
                  <a:schemeClr val="accent1"/>
                </a:solidFill>
              </a:rPr>
              <a:t>Navbar</a:t>
            </a:r>
            <a:r>
              <a:rPr lang="en-US" sz="1000" dirty="0" smtClean="0">
                <a:solidFill>
                  <a:schemeClr val="accent1"/>
                </a:solidFill>
              </a:rPr>
              <a:t>: </a:t>
            </a:r>
            <a:r>
              <a:rPr lang="en-US" sz="1000" dirty="0" err="1" smtClean="0">
                <a:solidFill>
                  <a:schemeClr val="accent1"/>
                </a:solidFill>
              </a:rPr>
              <a:t>thanh</a:t>
            </a:r>
            <a:r>
              <a:rPr lang="en-US" sz="1000" dirty="0" smtClean="0">
                <a:solidFill>
                  <a:schemeClr val="accent1"/>
                </a:solidFill>
              </a:rPr>
              <a:t> </a:t>
            </a:r>
            <a:r>
              <a:rPr lang="en-US" sz="1000" dirty="0" err="1" smtClean="0">
                <a:solidFill>
                  <a:schemeClr val="accent1"/>
                </a:solidFill>
              </a:rPr>
              <a:t>điều</a:t>
            </a:r>
            <a:r>
              <a:rPr lang="en-US" sz="1000" dirty="0" smtClean="0">
                <a:solidFill>
                  <a:schemeClr val="accent1"/>
                </a:solidFill>
              </a:rPr>
              <a:t> </a:t>
            </a:r>
            <a:r>
              <a:rPr lang="en-US" sz="1000" dirty="0" err="1" smtClean="0">
                <a:solidFill>
                  <a:schemeClr val="accent1"/>
                </a:solidFill>
              </a:rPr>
              <a:t>hướng</a:t>
            </a:r>
            <a:r>
              <a:rPr lang="en-US" sz="1000" dirty="0" smtClean="0">
                <a:solidFill>
                  <a:schemeClr val="accent1"/>
                </a:solidFill>
              </a:rPr>
              <a:t> </a:t>
            </a:r>
            <a:r>
              <a:rPr lang="en-US" sz="1000" dirty="0" err="1" smtClean="0">
                <a:solidFill>
                  <a:schemeClr val="accent1"/>
                </a:solidFill>
              </a:rPr>
              <a:t>của</a:t>
            </a:r>
            <a:r>
              <a:rPr lang="en-US" sz="1000" dirty="0" smtClean="0">
                <a:solidFill>
                  <a:schemeClr val="accent1"/>
                </a:solidFill>
              </a:rPr>
              <a:t> </a:t>
            </a:r>
            <a:r>
              <a:rPr lang="en-US" sz="1000" dirty="0" err="1" smtClean="0">
                <a:solidFill>
                  <a:schemeClr val="accent1"/>
                </a:solidFill>
              </a:rPr>
              <a:t>trang</a:t>
            </a:r>
            <a:r>
              <a:rPr lang="en-US" sz="1000" dirty="0" smtClean="0">
                <a:solidFill>
                  <a:schemeClr val="accent1"/>
                </a:solidFill>
              </a:rPr>
              <a:t> web</a:t>
            </a:r>
            <a:endParaRPr lang="vi-VN" sz="1000" dirty="0">
              <a:solidFill>
                <a:schemeClr val="accent1"/>
              </a:solidFill>
            </a:endParaRPr>
          </a:p>
        </p:txBody>
      </p:sp>
      <p:sp>
        <p:nvSpPr>
          <p:cNvPr id="25" name="Rectangle 24"/>
          <p:cNvSpPr/>
          <p:nvPr/>
        </p:nvSpPr>
        <p:spPr>
          <a:xfrm>
            <a:off x="6864096" y="1597152"/>
            <a:ext cx="3127248" cy="1626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Arrow Connector 26"/>
          <p:cNvCxnSpPr/>
          <p:nvPr/>
        </p:nvCxnSpPr>
        <p:spPr>
          <a:xfrm>
            <a:off x="9991344" y="1664898"/>
            <a:ext cx="2926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02352" y="1379929"/>
            <a:ext cx="1310641" cy="553998"/>
          </a:xfrm>
          <a:prstGeom prst="rect">
            <a:avLst/>
          </a:prstGeom>
          <a:noFill/>
          <a:ln>
            <a:solidFill>
              <a:srgbClr val="FF0000"/>
            </a:solidFill>
          </a:ln>
        </p:spPr>
        <p:txBody>
          <a:bodyPr wrap="square" rtlCol="0">
            <a:spAutoFit/>
          </a:bodyPr>
          <a:lstStyle/>
          <a:p>
            <a:r>
              <a:rPr lang="en-US" sz="1000" dirty="0" err="1" smtClean="0">
                <a:solidFill>
                  <a:srgbClr val="FF0000"/>
                </a:solidFill>
              </a:rPr>
              <a:t>Phần</a:t>
            </a:r>
            <a:r>
              <a:rPr lang="en-US" sz="1000" dirty="0" smtClean="0">
                <a:solidFill>
                  <a:srgbClr val="FF0000"/>
                </a:solidFill>
              </a:rPr>
              <a:t> header, </a:t>
            </a:r>
            <a:r>
              <a:rPr lang="en-US" sz="1000" dirty="0" err="1" smtClean="0">
                <a:solidFill>
                  <a:srgbClr val="FF0000"/>
                </a:solidFill>
              </a:rPr>
              <a:t>thường</a:t>
            </a:r>
            <a:r>
              <a:rPr lang="en-US" sz="1000" dirty="0" smtClean="0">
                <a:solidFill>
                  <a:srgbClr val="FF0000"/>
                </a:solidFill>
              </a:rPr>
              <a:t> </a:t>
            </a:r>
            <a:r>
              <a:rPr lang="en-US" sz="1000" dirty="0" err="1" smtClean="0">
                <a:solidFill>
                  <a:srgbClr val="FF0000"/>
                </a:solidFill>
              </a:rPr>
              <a:t>chưa</a:t>
            </a:r>
            <a:r>
              <a:rPr lang="en-US" sz="1000" dirty="0" smtClean="0">
                <a:solidFill>
                  <a:srgbClr val="FF0000"/>
                </a:solidFill>
              </a:rPr>
              <a:t> logo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thông</a:t>
            </a:r>
            <a:r>
              <a:rPr lang="en-US" sz="1000" dirty="0" smtClean="0">
                <a:solidFill>
                  <a:srgbClr val="FF0000"/>
                </a:solidFill>
              </a:rPr>
              <a:t> tin </a:t>
            </a:r>
            <a:r>
              <a:rPr lang="en-US" sz="1000" dirty="0" err="1" smtClean="0">
                <a:solidFill>
                  <a:srgbClr val="FF0000"/>
                </a:solidFill>
              </a:rPr>
              <a:t>trang</a:t>
            </a:r>
            <a:r>
              <a:rPr lang="en-US" sz="1000" dirty="0" smtClean="0">
                <a:solidFill>
                  <a:srgbClr val="FF0000"/>
                </a:solidFill>
              </a:rPr>
              <a:t> web</a:t>
            </a:r>
            <a:endParaRPr lang="vi-VN" sz="1000" dirty="0">
              <a:solidFill>
                <a:srgbClr val="FF0000"/>
              </a:solidFill>
            </a:endParaRPr>
          </a:p>
        </p:txBody>
      </p:sp>
      <p:sp>
        <p:nvSpPr>
          <p:cNvPr id="29" name="Rectangle 28"/>
          <p:cNvSpPr/>
          <p:nvPr/>
        </p:nvSpPr>
        <p:spPr>
          <a:xfrm>
            <a:off x="6864096" y="1759789"/>
            <a:ext cx="3127248" cy="98254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 name="Straight Arrow Connector 30"/>
          <p:cNvCxnSpPr/>
          <p:nvPr/>
        </p:nvCxnSpPr>
        <p:spPr>
          <a:xfrm>
            <a:off x="9991344" y="2014267"/>
            <a:ext cx="292608" cy="13371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375392" y="2051005"/>
            <a:ext cx="1517904" cy="553998"/>
          </a:xfrm>
          <a:prstGeom prst="rect">
            <a:avLst/>
          </a:prstGeom>
          <a:noFill/>
          <a:ln>
            <a:solidFill>
              <a:srgbClr val="FFC000"/>
            </a:solidFill>
          </a:ln>
        </p:spPr>
        <p:txBody>
          <a:bodyPr wrap="square" rtlCol="0">
            <a:spAutoFit/>
          </a:bodyPr>
          <a:lstStyle/>
          <a:p>
            <a:r>
              <a:rPr lang="en-US" sz="1000" dirty="0" smtClean="0">
                <a:solidFill>
                  <a:schemeClr val="accent4"/>
                </a:solidFill>
              </a:rPr>
              <a:t>Carousel: slider </a:t>
            </a:r>
            <a:r>
              <a:rPr lang="en-US" sz="1000" dirty="0" err="1" smtClean="0">
                <a:solidFill>
                  <a:schemeClr val="accent4"/>
                </a:solidFill>
              </a:rPr>
              <a:t>hình</a:t>
            </a:r>
            <a:r>
              <a:rPr lang="en-US" sz="1000" dirty="0" smtClean="0">
                <a:solidFill>
                  <a:schemeClr val="accent4"/>
                </a:solidFill>
              </a:rPr>
              <a:t> </a:t>
            </a:r>
            <a:r>
              <a:rPr lang="en-US" sz="1000" dirty="0" err="1" smtClean="0">
                <a:solidFill>
                  <a:schemeClr val="accent4"/>
                </a:solidFill>
              </a:rPr>
              <a:t>chuyển</a:t>
            </a:r>
            <a:r>
              <a:rPr lang="en-US" sz="1000" dirty="0" smtClean="0">
                <a:solidFill>
                  <a:schemeClr val="accent4"/>
                </a:solidFill>
              </a:rPr>
              <a:t> </a:t>
            </a:r>
            <a:r>
              <a:rPr lang="en-US" sz="1000" dirty="0" err="1" smtClean="0">
                <a:solidFill>
                  <a:schemeClr val="accent4"/>
                </a:solidFill>
              </a:rPr>
              <a:t>động</a:t>
            </a:r>
            <a:r>
              <a:rPr lang="en-US" sz="1000" dirty="0" smtClean="0">
                <a:solidFill>
                  <a:schemeClr val="accent4"/>
                </a:solidFill>
              </a:rPr>
              <a:t> </a:t>
            </a:r>
            <a:r>
              <a:rPr lang="en-US" sz="1000" dirty="0" err="1" smtClean="0">
                <a:solidFill>
                  <a:schemeClr val="accent4"/>
                </a:solidFill>
              </a:rPr>
              <a:t>trong</a:t>
            </a:r>
            <a:r>
              <a:rPr lang="en-US" sz="1000" dirty="0" smtClean="0">
                <a:solidFill>
                  <a:schemeClr val="accent4"/>
                </a:solidFill>
              </a:rPr>
              <a:t> </a:t>
            </a:r>
            <a:r>
              <a:rPr lang="en-US" sz="1000" dirty="0" err="1" smtClean="0">
                <a:solidFill>
                  <a:schemeClr val="accent4"/>
                </a:solidFill>
              </a:rPr>
              <a:t>trang</a:t>
            </a:r>
            <a:r>
              <a:rPr lang="en-US" sz="1000" dirty="0" smtClean="0">
                <a:solidFill>
                  <a:schemeClr val="accent4"/>
                </a:solidFill>
              </a:rPr>
              <a:t> web</a:t>
            </a:r>
            <a:endParaRPr lang="vi-VN" sz="1000" dirty="0">
              <a:solidFill>
                <a:schemeClr val="accent4"/>
              </a:solidFill>
            </a:endParaRPr>
          </a:p>
        </p:txBody>
      </p:sp>
      <p:sp>
        <p:nvSpPr>
          <p:cNvPr id="33" name="Rectangle 32"/>
          <p:cNvSpPr/>
          <p:nvPr/>
        </p:nvSpPr>
        <p:spPr>
          <a:xfrm>
            <a:off x="6864096" y="2742332"/>
            <a:ext cx="3127248" cy="16711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7" name="Straight Arrow Connector 36"/>
          <p:cNvCxnSpPr>
            <a:endCxn id="40" idx="3"/>
          </p:cNvCxnSpPr>
          <p:nvPr/>
        </p:nvCxnSpPr>
        <p:spPr>
          <a:xfrm flipH="1">
            <a:off x="6412993" y="3005328"/>
            <a:ext cx="451103" cy="44976"/>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02352" y="2850249"/>
            <a:ext cx="1310641" cy="400110"/>
          </a:xfrm>
          <a:prstGeom prst="rect">
            <a:avLst/>
          </a:prstGeom>
          <a:noFill/>
          <a:ln>
            <a:solidFill>
              <a:srgbClr val="00B050"/>
            </a:solidFill>
          </a:ln>
        </p:spPr>
        <p:txBody>
          <a:bodyPr wrap="square" rtlCol="0">
            <a:spAutoFit/>
          </a:bodyPr>
          <a:lstStyle/>
          <a:p>
            <a:r>
              <a:rPr lang="en-US" sz="1000" dirty="0" err="1" smtClean="0">
                <a:solidFill>
                  <a:srgbClr val="00B050"/>
                </a:solidFill>
              </a:rPr>
              <a:t>Phần</a:t>
            </a:r>
            <a:r>
              <a:rPr lang="en-US" sz="1000" dirty="0" smtClean="0">
                <a:solidFill>
                  <a:srgbClr val="00B050"/>
                </a:solidFill>
              </a:rPr>
              <a:t> intro </a:t>
            </a:r>
            <a:r>
              <a:rPr lang="en-US" sz="1000" dirty="0" err="1" smtClean="0">
                <a:solidFill>
                  <a:srgbClr val="00B050"/>
                </a:solidFill>
              </a:rPr>
              <a:t>giới</a:t>
            </a:r>
            <a:r>
              <a:rPr lang="en-US" sz="1000" dirty="0" smtClean="0">
                <a:solidFill>
                  <a:srgbClr val="00B050"/>
                </a:solidFill>
              </a:rPr>
              <a:t> </a:t>
            </a:r>
            <a:r>
              <a:rPr lang="en-US" sz="1000" dirty="0" err="1" smtClean="0">
                <a:solidFill>
                  <a:srgbClr val="00B050"/>
                </a:solidFill>
              </a:rPr>
              <a:t>thiệu</a:t>
            </a:r>
            <a:r>
              <a:rPr lang="en-US" sz="1000" dirty="0" smtClean="0">
                <a:solidFill>
                  <a:srgbClr val="00B050"/>
                </a:solidFill>
              </a:rPr>
              <a:t> </a:t>
            </a:r>
            <a:r>
              <a:rPr lang="en-US" sz="1000" dirty="0" err="1" smtClean="0">
                <a:solidFill>
                  <a:srgbClr val="00B050"/>
                </a:solidFill>
              </a:rPr>
              <a:t>sản</a:t>
            </a:r>
            <a:r>
              <a:rPr lang="en-US" sz="1000" dirty="0" smtClean="0">
                <a:solidFill>
                  <a:srgbClr val="00B050"/>
                </a:solidFill>
              </a:rPr>
              <a:t> </a:t>
            </a:r>
            <a:r>
              <a:rPr lang="en-US" sz="1000" dirty="0" err="1" smtClean="0">
                <a:solidFill>
                  <a:srgbClr val="00B050"/>
                </a:solidFill>
              </a:rPr>
              <a:t>phẩm</a:t>
            </a:r>
            <a:endParaRPr lang="vi-VN" sz="1000" dirty="0">
              <a:solidFill>
                <a:srgbClr val="00B050"/>
              </a:solidFill>
            </a:endParaRPr>
          </a:p>
        </p:txBody>
      </p:sp>
      <p:sp>
        <p:nvSpPr>
          <p:cNvPr id="42" name="Rectangle 41"/>
          <p:cNvSpPr/>
          <p:nvPr/>
        </p:nvSpPr>
        <p:spPr>
          <a:xfrm>
            <a:off x="6864096" y="4413504"/>
            <a:ext cx="3127248" cy="9408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4" name="Straight Arrow Connector 43"/>
          <p:cNvCxnSpPr/>
          <p:nvPr/>
        </p:nvCxnSpPr>
        <p:spPr>
          <a:xfrm flipH="1">
            <a:off x="6467856" y="4551680"/>
            <a:ext cx="396240" cy="6096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57215" y="4483802"/>
            <a:ext cx="1310641" cy="246221"/>
          </a:xfrm>
          <a:prstGeom prst="rect">
            <a:avLst/>
          </a:prstGeom>
          <a:noFill/>
          <a:ln>
            <a:solidFill>
              <a:srgbClr val="00B050"/>
            </a:solidFill>
          </a:ln>
        </p:spPr>
        <p:txBody>
          <a:bodyPr wrap="square" rtlCol="0">
            <a:spAutoFit/>
          </a:bodyPr>
          <a:lstStyle/>
          <a:p>
            <a:r>
              <a:rPr lang="en-US" sz="1000" dirty="0" err="1" smtClean="0">
                <a:solidFill>
                  <a:srgbClr val="00B050"/>
                </a:solidFill>
              </a:rPr>
              <a:t>Phần</a:t>
            </a:r>
            <a:r>
              <a:rPr lang="en-US" sz="1000" dirty="0" smtClean="0">
                <a:solidFill>
                  <a:srgbClr val="00B050"/>
                </a:solidFill>
              </a:rPr>
              <a:t> product</a:t>
            </a:r>
            <a:endParaRPr lang="vi-VN" sz="1000" dirty="0">
              <a:solidFill>
                <a:srgbClr val="00B050"/>
              </a:solidFill>
            </a:endParaRPr>
          </a:p>
        </p:txBody>
      </p:sp>
      <p:sp>
        <p:nvSpPr>
          <p:cNvPr id="47" name="Rectangle 46"/>
          <p:cNvSpPr/>
          <p:nvPr/>
        </p:nvSpPr>
        <p:spPr>
          <a:xfrm>
            <a:off x="6854950" y="5354321"/>
            <a:ext cx="3127248" cy="8432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9" name="Straight Arrow Connector 48"/>
          <p:cNvCxnSpPr/>
          <p:nvPr/>
        </p:nvCxnSpPr>
        <p:spPr>
          <a:xfrm flipH="1">
            <a:off x="6467856" y="5608320"/>
            <a:ext cx="387094" cy="6604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57214" y="5474305"/>
            <a:ext cx="1310641" cy="246221"/>
          </a:xfrm>
          <a:prstGeom prst="rect">
            <a:avLst/>
          </a:prstGeom>
          <a:noFill/>
          <a:ln>
            <a:solidFill>
              <a:schemeClr val="accent2"/>
            </a:solidFill>
          </a:ln>
        </p:spPr>
        <p:txBody>
          <a:bodyPr wrap="square" rtlCol="0">
            <a:spAutoFit/>
          </a:bodyPr>
          <a:lstStyle/>
          <a:p>
            <a:r>
              <a:rPr lang="en-US" sz="1000" dirty="0" smtClean="0">
                <a:solidFill>
                  <a:schemeClr val="accent2"/>
                </a:solidFill>
              </a:rPr>
              <a:t>Banner </a:t>
            </a:r>
            <a:r>
              <a:rPr lang="en-US" sz="1000" dirty="0" err="1" smtClean="0">
                <a:solidFill>
                  <a:schemeClr val="accent2"/>
                </a:solidFill>
              </a:rPr>
              <a:t>quảng</a:t>
            </a:r>
            <a:r>
              <a:rPr lang="en-US" sz="1000" dirty="0" smtClean="0">
                <a:solidFill>
                  <a:schemeClr val="accent2"/>
                </a:solidFill>
              </a:rPr>
              <a:t> </a:t>
            </a:r>
            <a:r>
              <a:rPr lang="en-US" sz="1000" dirty="0" err="1" smtClean="0">
                <a:solidFill>
                  <a:schemeClr val="accent2"/>
                </a:solidFill>
              </a:rPr>
              <a:t>cáo</a:t>
            </a:r>
            <a:endParaRPr lang="vi-VN" sz="1000" dirty="0">
              <a:solidFill>
                <a:schemeClr val="accent2"/>
              </a:solidFill>
            </a:endParaRPr>
          </a:p>
        </p:txBody>
      </p:sp>
      <p:sp>
        <p:nvSpPr>
          <p:cNvPr id="52" name="Rectangle 51"/>
          <p:cNvSpPr/>
          <p:nvPr/>
        </p:nvSpPr>
        <p:spPr>
          <a:xfrm>
            <a:off x="6854950" y="6197601"/>
            <a:ext cx="3127248" cy="368766"/>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4" name="Straight Arrow Connector 53"/>
          <p:cNvCxnSpPr>
            <a:stCxn id="52" idx="1"/>
          </p:cNvCxnSpPr>
          <p:nvPr/>
        </p:nvCxnSpPr>
        <p:spPr>
          <a:xfrm flipH="1">
            <a:off x="6522720" y="6381984"/>
            <a:ext cx="332230" cy="0"/>
          </a:xfrm>
          <a:prstGeom prst="straightConnector1">
            <a:avLst/>
          </a:prstGeom>
          <a:ln>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846321" y="6258873"/>
            <a:ext cx="1621536" cy="246221"/>
          </a:xfrm>
          <a:prstGeom prst="rect">
            <a:avLst/>
          </a:prstGeom>
          <a:noFill/>
          <a:ln>
            <a:solidFill>
              <a:schemeClr val="accent2"/>
            </a:solidFill>
          </a:ln>
        </p:spPr>
        <p:txBody>
          <a:bodyPr wrap="square" rtlCol="0">
            <a:spAutoFit/>
          </a:bodyPr>
          <a:lstStyle/>
          <a:p>
            <a:r>
              <a:rPr lang="en-US" sz="1000" dirty="0" err="1" smtClean="0">
                <a:solidFill>
                  <a:schemeClr val="accent2"/>
                </a:solidFill>
              </a:rPr>
              <a:t>Phần</a:t>
            </a:r>
            <a:r>
              <a:rPr lang="en-US" sz="1000" dirty="0" smtClean="0">
                <a:solidFill>
                  <a:schemeClr val="accent2"/>
                </a:solidFill>
              </a:rPr>
              <a:t> services: </a:t>
            </a:r>
            <a:r>
              <a:rPr lang="en-US" sz="1000" dirty="0" err="1" smtClean="0">
                <a:solidFill>
                  <a:schemeClr val="accent2"/>
                </a:solidFill>
              </a:rPr>
              <a:t>Các</a:t>
            </a:r>
            <a:r>
              <a:rPr lang="en-US" sz="1000" dirty="0" smtClean="0">
                <a:solidFill>
                  <a:schemeClr val="accent2"/>
                </a:solidFill>
              </a:rPr>
              <a:t> </a:t>
            </a:r>
            <a:r>
              <a:rPr lang="en-US" sz="1000" dirty="0" err="1" smtClean="0">
                <a:solidFill>
                  <a:schemeClr val="accent2"/>
                </a:solidFill>
              </a:rPr>
              <a:t>dịch</a:t>
            </a:r>
            <a:r>
              <a:rPr lang="en-US" sz="1000" dirty="0" smtClean="0">
                <a:solidFill>
                  <a:schemeClr val="accent2"/>
                </a:solidFill>
              </a:rPr>
              <a:t> </a:t>
            </a:r>
            <a:r>
              <a:rPr lang="en-US" sz="1000" dirty="0" err="1" smtClean="0">
                <a:solidFill>
                  <a:schemeClr val="accent2"/>
                </a:solidFill>
              </a:rPr>
              <a:t>vụ</a:t>
            </a:r>
            <a:endParaRPr lang="vi-VN" sz="1000" dirty="0">
              <a:solidFill>
                <a:schemeClr val="accent2"/>
              </a:solidFill>
            </a:endParaRPr>
          </a:p>
        </p:txBody>
      </p:sp>
      <p:cxnSp>
        <p:nvCxnSpPr>
          <p:cNvPr id="57" name="Straight Arrow Connector 56"/>
          <p:cNvCxnSpPr/>
          <p:nvPr/>
        </p:nvCxnSpPr>
        <p:spPr>
          <a:xfrm flipV="1">
            <a:off x="9991344" y="6197601"/>
            <a:ext cx="569976" cy="431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854950" y="6566367"/>
            <a:ext cx="3136394" cy="291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TextBox 58"/>
          <p:cNvSpPr txBox="1"/>
          <p:nvPr/>
        </p:nvSpPr>
        <p:spPr>
          <a:xfrm>
            <a:off x="10561320" y="5875722"/>
            <a:ext cx="1310641" cy="553998"/>
          </a:xfrm>
          <a:prstGeom prst="rect">
            <a:avLst/>
          </a:prstGeom>
          <a:noFill/>
          <a:ln>
            <a:solidFill>
              <a:schemeClr val="accent1"/>
            </a:solidFill>
          </a:ln>
        </p:spPr>
        <p:txBody>
          <a:bodyPr wrap="square" rtlCol="0">
            <a:spAutoFit/>
          </a:bodyPr>
          <a:lstStyle/>
          <a:p>
            <a:r>
              <a:rPr lang="en-US" sz="1000" dirty="0" err="1" smtClean="0">
                <a:solidFill>
                  <a:schemeClr val="accent1"/>
                </a:solidFill>
              </a:rPr>
              <a:t>Phần</a:t>
            </a:r>
            <a:r>
              <a:rPr lang="en-US" sz="1000" dirty="0" smtClean="0">
                <a:solidFill>
                  <a:schemeClr val="accent1"/>
                </a:solidFill>
              </a:rPr>
              <a:t> footer, </a:t>
            </a:r>
            <a:r>
              <a:rPr lang="en-US" sz="1000" dirty="0" err="1" smtClean="0">
                <a:solidFill>
                  <a:schemeClr val="accent1"/>
                </a:solidFill>
              </a:rPr>
              <a:t>hiển</a:t>
            </a:r>
            <a:r>
              <a:rPr lang="en-US" sz="1000" dirty="0" smtClean="0">
                <a:solidFill>
                  <a:schemeClr val="accent1"/>
                </a:solidFill>
              </a:rPr>
              <a:t> </a:t>
            </a:r>
            <a:r>
              <a:rPr lang="en-US" sz="1000" dirty="0" err="1" smtClean="0">
                <a:solidFill>
                  <a:schemeClr val="accent1"/>
                </a:solidFill>
              </a:rPr>
              <a:t>thị</a:t>
            </a:r>
            <a:r>
              <a:rPr lang="en-US" sz="1000" dirty="0" smtClean="0">
                <a:solidFill>
                  <a:schemeClr val="accent1"/>
                </a:solidFill>
              </a:rPr>
              <a:t> </a:t>
            </a:r>
            <a:r>
              <a:rPr lang="en-US" sz="1000" dirty="0" err="1" smtClean="0">
                <a:solidFill>
                  <a:schemeClr val="accent1"/>
                </a:solidFill>
              </a:rPr>
              <a:t>các</a:t>
            </a:r>
            <a:r>
              <a:rPr lang="en-US" sz="1000" dirty="0" smtClean="0">
                <a:solidFill>
                  <a:schemeClr val="accent1"/>
                </a:solidFill>
              </a:rPr>
              <a:t> </a:t>
            </a:r>
            <a:r>
              <a:rPr lang="en-US" sz="1000" dirty="0" err="1" smtClean="0">
                <a:solidFill>
                  <a:schemeClr val="accent1"/>
                </a:solidFill>
              </a:rPr>
              <a:t>thông</a:t>
            </a:r>
            <a:r>
              <a:rPr lang="en-US" sz="1000" dirty="0" smtClean="0">
                <a:solidFill>
                  <a:schemeClr val="accent1"/>
                </a:solidFill>
              </a:rPr>
              <a:t> tin, </a:t>
            </a:r>
            <a:r>
              <a:rPr lang="en-US" sz="1000" dirty="0" err="1" smtClean="0">
                <a:solidFill>
                  <a:schemeClr val="accent1"/>
                </a:solidFill>
              </a:rPr>
              <a:t>liên</a:t>
            </a:r>
            <a:r>
              <a:rPr lang="en-US" sz="1000" dirty="0" smtClean="0">
                <a:solidFill>
                  <a:schemeClr val="accent1"/>
                </a:solidFill>
              </a:rPr>
              <a:t> </a:t>
            </a:r>
            <a:r>
              <a:rPr lang="en-US" sz="1000" dirty="0" err="1" smtClean="0">
                <a:solidFill>
                  <a:schemeClr val="accent1"/>
                </a:solidFill>
              </a:rPr>
              <a:t>hệ</a:t>
            </a:r>
            <a:r>
              <a:rPr lang="en-US" sz="1000" dirty="0" smtClean="0">
                <a:solidFill>
                  <a:schemeClr val="accent1"/>
                </a:solidFill>
              </a:rPr>
              <a:t> </a:t>
            </a:r>
            <a:r>
              <a:rPr lang="en-US" sz="1000" dirty="0" err="1" smtClean="0">
                <a:solidFill>
                  <a:schemeClr val="accent1"/>
                </a:solidFill>
              </a:rPr>
              <a:t>của</a:t>
            </a:r>
            <a:r>
              <a:rPr lang="en-US" sz="1000" dirty="0" smtClean="0">
                <a:solidFill>
                  <a:schemeClr val="accent1"/>
                </a:solidFill>
              </a:rPr>
              <a:t> </a:t>
            </a:r>
            <a:r>
              <a:rPr lang="en-US" sz="1000" dirty="0" err="1" smtClean="0">
                <a:solidFill>
                  <a:schemeClr val="accent1"/>
                </a:solidFill>
              </a:rPr>
              <a:t>trang</a:t>
            </a:r>
            <a:r>
              <a:rPr lang="en-US" sz="1000" dirty="0" smtClean="0">
                <a:solidFill>
                  <a:schemeClr val="accent1"/>
                </a:solidFill>
              </a:rPr>
              <a:t> web</a:t>
            </a:r>
            <a:endParaRPr lang="vi-VN" sz="1000" dirty="0">
              <a:solidFill>
                <a:schemeClr val="accent1"/>
              </a:solidFill>
            </a:endParaRPr>
          </a:p>
        </p:txBody>
      </p:sp>
    </p:spTree>
    <p:extLst>
      <p:ext uri="{BB962C8B-B14F-4D97-AF65-F5344CB8AC3E}">
        <p14:creationId xmlns:p14="http://schemas.microsoft.com/office/powerpoint/2010/main" val="2795921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2:Xử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Header</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17" y="1352265"/>
            <a:ext cx="10058400" cy="5852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176" y="2788030"/>
            <a:ext cx="4700764" cy="1620006"/>
          </a:xfrm>
          <a:prstGeom prst="rect">
            <a:avLst/>
          </a:prstGeom>
        </p:spPr>
      </p:pic>
      <p:sp>
        <p:nvSpPr>
          <p:cNvPr id="39" name="TextBox 38"/>
          <p:cNvSpPr txBox="1"/>
          <p:nvPr/>
        </p:nvSpPr>
        <p:spPr>
          <a:xfrm>
            <a:off x="1228459" y="2175399"/>
            <a:ext cx="4298197"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HTML</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7243250" y="2234032"/>
            <a:ext cx="4298197"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CSS</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493" y="2788030"/>
            <a:ext cx="4023709" cy="952583"/>
          </a:xfrm>
          <a:prstGeom prst="rect">
            <a:avLst/>
          </a:prstGeom>
        </p:spPr>
        <p:style>
          <a:lnRef idx="2">
            <a:schemeClr val="accent2"/>
          </a:lnRef>
          <a:fillRef idx="1">
            <a:schemeClr val="lt1"/>
          </a:fillRef>
          <a:effectRef idx="0">
            <a:schemeClr val="accent2"/>
          </a:effectRef>
          <a:fontRef idx="minor">
            <a:schemeClr val="dk1"/>
          </a:fontRef>
        </p:style>
      </p:pic>
      <p:sp>
        <p:nvSpPr>
          <p:cNvPr id="43" name="TextBox 42"/>
          <p:cNvSpPr txBox="1"/>
          <p:nvPr/>
        </p:nvSpPr>
        <p:spPr>
          <a:xfrm>
            <a:off x="1011004" y="4708690"/>
            <a:ext cx="10377026" cy="1508105"/>
          </a:xfrm>
          <a:prstGeom prst="rect">
            <a:avLst/>
          </a:prstGeom>
          <a:noFill/>
        </p:spPr>
        <p:txBody>
          <a:bodyPr wrap="square" rtlCol="0">
            <a:spAutoFit/>
          </a:bodyPr>
          <a:lstStyle/>
          <a:p>
            <a:pPr marL="457200" indent="-457200">
              <a:buFont typeface="Wingdings" pitchFamily="2" charset="2"/>
              <a:buChar char="v"/>
            </a:pPr>
            <a:r>
              <a:rPr lang="en-US" sz="2300" dirty="0" smtClean="0">
                <a:solidFill>
                  <a:srgbClr val="552421"/>
                </a:solidFill>
                <a:latin typeface="Times New Roman" panose="02020603050405020304" pitchFamily="18" charset="0"/>
                <a:cs typeface="Times New Roman" panose="02020603050405020304" pitchFamily="18" charset="0"/>
              </a:rPr>
              <a:t>Ở html, </a:t>
            </a:r>
            <a:r>
              <a:rPr lang="en-US" sz="2300" dirty="0" err="1" smtClean="0">
                <a:solidFill>
                  <a:srgbClr val="552421"/>
                </a:solidFill>
                <a:latin typeface="Times New Roman" panose="02020603050405020304" pitchFamily="18" charset="0"/>
                <a:cs typeface="Times New Roman" panose="02020603050405020304" pitchFamily="18" charset="0"/>
              </a:rPr>
              <a:t>đặt</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cho</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thẻ</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img</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có</a:t>
            </a:r>
            <a:r>
              <a:rPr lang="en-US" sz="2300" dirty="0" smtClean="0">
                <a:solidFill>
                  <a:srgbClr val="552421"/>
                </a:solidFill>
                <a:latin typeface="Times New Roman" panose="02020603050405020304" pitchFamily="18" charset="0"/>
                <a:cs typeface="Times New Roman" panose="02020603050405020304" pitchFamily="18" charset="0"/>
              </a:rPr>
              <a:t> class </a:t>
            </a:r>
            <a:r>
              <a:rPr lang="en-US" sz="2300" dirty="0" err="1" smtClean="0">
                <a:solidFill>
                  <a:srgbClr val="552421"/>
                </a:solidFill>
                <a:latin typeface="Times New Roman" panose="02020603050405020304" pitchFamily="18" charset="0"/>
                <a:cs typeface="Times New Roman" panose="02020603050405020304" pitchFamily="18" charset="0"/>
              </a:rPr>
              <a:t>là</a:t>
            </a:r>
            <a:r>
              <a:rPr lang="en-US" sz="2300" dirty="0" smtClean="0">
                <a:solidFill>
                  <a:srgbClr val="552421"/>
                </a:solidFill>
                <a:latin typeface="Times New Roman" panose="02020603050405020304" pitchFamily="18" charset="0"/>
                <a:cs typeface="Times New Roman" panose="02020603050405020304" pitchFamily="18" charset="0"/>
              </a:rPr>
              <a:t> “logo”</a:t>
            </a:r>
          </a:p>
          <a:p>
            <a:pPr marL="457200" indent="-457200">
              <a:buFont typeface="Wingdings" pitchFamily="2" charset="2"/>
              <a:buChar char="v"/>
            </a:pPr>
            <a:r>
              <a:rPr lang="en-US" sz="2300" dirty="0" smtClean="0">
                <a:solidFill>
                  <a:srgbClr val="552421"/>
                </a:solidFill>
                <a:latin typeface="Times New Roman" panose="02020603050405020304" pitchFamily="18" charset="0"/>
                <a:cs typeface="Times New Roman" panose="02020603050405020304" pitchFamily="18" charset="0"/>
              </a:rPr>
              <a:t>Ở </a:t>
            </a:r>
            <a:r>
              <a:rPr lang="en-US" sz="2300" dirty="0" err="1" smtClean="0">
                <a:solidFill>
                  <a:srgbClr val="552421"/>
                </a:solidFill>
                <a:latin typeface="Times New Roman" panose="02020603050405020304" pitchFamily="18" charset="0"/>
                <a:cs typeface="Times New Roman" panose="02020603050405020304" pitchFamily="18" charset="0"/>
              </a:rPr>
              <a:t>css</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gọi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tới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thẻ</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img</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thông</a:t>
            </a:r>
            <a:r>
              <a:rPr lang="en-US" sz="2300" dirty="0" smtClean="0">
                <a:solidFill>
                  <a:srgbClr val="552421"/>
                </a:solidFill>
                <a:latin typeface="Times New Roman" panose="02020603050405020304" pitchFamily="18" charset="0"/>
                <a:cs typeface="Times New Roman" panose="02020603050405020304" pitchFamily="18" charset="0"/>
              </a:rPr>
              <a:t> qua class </a:t>
            </a:r>
            <a:r>
              <a:rPr lang="en-US" sz="2300" dirty="0" err="1" smtClean="0">
                <a:solidFill>
                  <a:srgbClr val="552421"/>
                </a:solidFill>
                <a:latin typeface="Times New Roman" panose="02020603050405020304" pitchFamily="18" charset="0"/>
                <a:cs typeface="Times New Roman" panose="02020603050405020304" pitchFamily="18" charset="0"/>
              </a:rPr>
              <a:t>và</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thuộc</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tính</a:t>
            </a:r>
            <a:r>
              <a:rPr lang="en-US" sz="2300" dirty="0" smtClean="0">
                <a:solidFill>
                  <a:srgbClr val="552421"/>
                </a:solidFill>
                <a:latin typeface="Times New Roman" panose="02020603050405020304" pitchFamily="18" charset="0"/>
                <a:cs typeface="Times New Roman" panose="02020603050405020304" pitchFamily="18" charset="0"/>
              </a:rPr>
              <a:t> width </a:t>
            </a:r>
            <a:r>
              <a:rPr lang="en-US" sz="2300" dirty="0" err="1" smtClean="0">
                <a:solidFill>
                  <a:srgbClr val="552421"/>
                </a:solidFill>
                <a:latin typeface="Times New Roman" panose="02020603050405020304" pitchFamily="18" charset="0"/>
                <a:cs typeface="Times New Roman" panose="02020603050405020304" pitchFamily="18" charset="0"/>
              </a:rPr>
              <a:t>cho</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thẻ</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img</a:t>
            </a:r>
            <a:r>
              <a:rPr lang="en-US" sz="2300" dirty="0" smtClean="0">
                <a:solidFill>
                  <a:srgbClr val="552421"/>
                </a:solidFill>
                <a:latin typeface="Times New Roman" panose="02020603050405020304" pitchFamily="18" charset="0"/>
                <a:cs typeface="Times New Roman" panose="02020603050405020304" pitchFamily="18" charset="0"/>
              </a:rPr>
              <a:t>.</a:t>
            </a:r>
          </a:p>
          <a:p>
            <a:pPr marL="457200" indent="-457200">
              <a:buFont typeface="Wingdings" pitchFamily="2" charset="2"/>
              <a:buChar char="v"/>
            </a:pPr>
            <a:r>
              <a:rPr lang="en-US" sz="2300" dirty="0" err="1" smtClean="0">
                <a:solidFill>
                  <a:srgbClr val="552421"/>
                </a:solidFill>
                <a:latin typeface="Times New Roman" panose="02020603050405020304" pitchFamily="18" charset="0"/>
                <a:cs typeface="Times New Roman" panose="02020603050405020304" pitchFamily="18" charset="0"/>
              </a:rPr>
              <a:t>Đối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với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thẻ</a:t>
            </a:r>
            <a:r>
              <a:rPr lang="en-US" sz="2300" dirty="0" smtClean="0">
                <a:solidFill>
                  <a:srgbClr val="552421"/>
                </a:solidFill>
                <a:latin typeface="Times New Roman" panose="02020603050405020304" pitchFamily="18" charset="0"/>
                <a:cs typeface="Times New Roman" panose="02020603050405020304" pitchFamily="18" charset="0"/>
              </a:rPr>
              <a:t> block element, width </a:t>
            </a:r>
            <a:r>
              <a:rPr lang="en-US" sz="2300" dirty="0" err="1" smtClean="0">
                <a:solidFill>
                  <a:srgbClr val="552421"/>
                </a:solidFill>
                <a:latin typeface="Times New Roman" panose="02020603050405020304" pitchFamily="18" charset="0"/>
                <a:cs typeface="Times New Roman" panose="02020603050405020304" pitchFamily="18" charset="0"/>
              </a:rPr>
              <a:t>mặc</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định</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sẽ</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là</a:t>
            </a:r>
            <a:r>
              <a:rPr lang="en-US" sz="2300" dirty="0" smtClean="0">
                <a:solidFill>
                  <a:srgbClr val="552421"/>
                </a:solidFill>
                <a:latin typeface="Times New Roman" panose="02020603050405020304" pitchFamily="18" charset="0"/>
                <a:cs typeface="Times New Roman" panose="02020603050405020304" pitchFamily="18" charset="0"/>
              </a:rPr>
              <a:t> 100% </a:t>
            </a:r>
            <a:r>
              <a:rPr lang="en-US" sz="2300" dirty="0" err="1" smtClean="0">
                <a:solidFill>
                  <a:srgbClr val="552421"/>
                </a:solidFill>
                <a:latin typeface="Times New Roman" panose="02020603050405020304" pitchFamily="18" charset="0"/>
                <a:cs typeface="Times New Roman" panose="02020603050405020304" pitchFamily="18" charset="0"/>
              </a:rPr>
              <a:t>kích</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thước</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của</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phần</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tử</a:t>
            </a:r>
            <a:r>
              <a:rPr lang="en-US" sz="2300" dirty="0" smtClean="0">
                <a:solidFill>
                  <a:srgbClr val="552421"/>
                </a:solidFill>
                <a:latin typeface="Times New Roman" panose="02020603050405020304" pitchFamily="18" charset="0"/>
                <a:cs typeface="Times New Roman" panose="02020603050405020304" pitchFamily="18" charset="0"/>
              </a:rPr>
              <a:t> cha </a:t>
            </a:r>
            <a:r>
              <a:rPr lang="en-US" sz="2300" dirty="0" err="1" smtClean="0">
                <a:solidFill>
                  <a:srgbClr val="552421"/>
                </a:solidFill>
                <a:latin typeface="Times New Roman" panose="02020603050405020304" pitchFamily="18" charset="0"/>
                <a:cs typeface="Times New Roman" panose="02020603050405020304" pitchFamily="18" charset="0"/>
              </a:rPr>
              <a:t>chứa</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nó</a:t>
            </a:r>
            <a:endParaRPr lang="en-US" sz="2300" dirty="0">
              <a:solidFill>
                <a:srgbClr val="552421"/>
              </a:solidFill>
              <a:latin typeface="Times New Roman" panose="02020603050405020304" pitchFamily="18" charset="0"/>
              <a:cs typeface="Times New Roman" panose="02020603050405020304" pitchFamily="18" charset="0"/>
            </a:endParaRPr>
          </a:p>
        </p:txBody>
      </p:sp>
      <p:sp>
        <p:nvSpPr>
          <p:cNvPr id="2" name="Rectangle 1"/>
          <p:cNvSpPr/>
          <p:nvPr/>
        </p:nvSpPr>
        <p:spPr>
          <a:xfrm>
            <a:off x="7380493" y="2788030"/>
            <a:ext cx="607567" cy="29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p:cNvSpPr/>
          <p:nvPr/>
        </p:nvSpPr>
        <p:spPr>
          <a:xfrm>
            <a:off x="3377558" y="3424687"/>
            <a:ext cx="970155" cy="315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826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3:Xử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Navbar</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1219317" y="2523164"/>
            <a:ext cx="4298197" cy="477054"/>
          </a:xfrm>
          <a:prstGeom prst="rect">
            <a:avLst/>
          </a:prstGeom>
          <a:noFill/>
        </p:spPr>
        <p:txBody>
          <a:bodyPr wrap="square" rtlCol="0">
            <a:spAutoFit/>
          </a:bodyPr>
          <a:lstStyle/>
          <a:p>
            <a:pPr algn="ctr"/>
            <a:r>
              <a:rPr lang="en-US" sz="2500" dirty="0" smtClean="0">
                <a:solidFill>
                  <a:srgbClr val="552421"/>
                </a:solidFill>
                <a:latin typeface="Times New Roman" panose="02020603050405020304" pitchFamily="18" charset="0"/>
                <a:cs typeface="Times New Roman" panose="02020603050405020304" pitchFamily="18" charset="0"/>
              </a:rPr>
              <a:t>HTML</a:t>
            </a:r>
            <a:endParaRPr lang="en-US" sz="2500" dirty="0">
              <a:solidFill>
                <a:srgbClr val="552421"/>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7243247" y="2494673"/>
            <a:ext cx="4298197" cy="477054"/>
          </a:xfrm>
          <a:prstGeom prst="rect">
            <a:avLst/>
          </a:prstGeom>
          <a:noFill/>
        </p:spPr>
        <p:txBody>
          <a:bodyPr wrap="square" rtlCol="0">
            <a:spAutoFit/>
          </a:bodyPr>
          <a:lstStyle/>
          <a:p>
            <a:pPr algn="ctr"/>
            <a:r>
              <a:rPr lang="en-US" sz="2500" dirty="0" smtClean="0">
                <a:solidFill>
                  <a:srgbClr val="552421"/>
                </a:solidFill>
                <a:latin typeface="Times New Roman" panose="02020603050405020304" pitchFamily="18" charset="0"/>
                <a:cs typeface="Times New Roman" panose="02020603050405020304" pitchFamily="18" charset="0"/>
              </a:rPr>
              <a:t>CSS</a:t>
            </a:r>
            <a:endParaRPr lang="en-US" sz="2500" dirty="0">
              <a:solidFill>
                <a:srgbClr val="552421"/>
              </a:solidFill>
              <a:latin typeface="Times New Roman" panose="02020603050405020304" pitchFamily="18" charset="0"/>
              <a:cs typeface="Times New Roman" panose="02020603050405020304" pitchFamily="18" charset="0"/>
            </a:endParaRPr>
          </a:p>
        </p:txBody>
      </p:sp>
      <p:sp>
        <p:nvSpPr>
          <p:cNvPr id="8" name="Rectangle 7"/>
          <p:cNvSpPr/>
          <p:nvPr/>
        </p:nvSpPr>
        <p:spPr>
          <a:xfrm>
            <a:off x="3377558" y="3209037"/>
            <a:ext cx="970155" cy="315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802" y="1898271"/>
            <a:ext cx="10058400" cy="41976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543" y="3048670"/>
            <a:ext cx="3389746" cy="3343503"/>
          </a:xfrm>
          <a:prstGeom prst="rect">
            <a:avLst/>
          </a:prstGeom>
        </p:spPr>
      </p:pic>
      <p:sp>
        <p:nvSpPr>
          <p:cNvPr id="15" name="TextBox 14"/>
          <p:cNvSpPr txBox="1"/>
          <p:nvPr/>
        </p:nvSpPr>
        <p:spPr>
          <a:xfrm>
            <a:off x="958165" y="1391688"/>
            <a:ext cx="2516833" cy="477054"/>
          </a:xfrm>
          <a:prstGeom prst="rect">
            <a:avLst/>
          </a:prstGeom>
          <a:noFill/>
        </p:spPr>
        <p:txBody>
          <a:bodyPr wrap="square" rtlCol="0">
            <a:spAutoFit/>
          </a:bodyPr>
          <a:lstStyle/>
          <a:p>
            <a:pPr marL="457200" indent="-457200" algn="ctr">
              <a:buFont typeface="Wingdings" pitchFamily="2" charset="2"/>
              <a:buChar char="v"/>
            </a:pPr>
            <a:r>
              <a:rPr lang="en-US" sz="2500" dirty="0" err="1" smtClean="0">
                <a:solidFill>
                  <a:srgbClr val="552421"/>
                </a:solidFill>
                <a:latin typeface="Times New Roman" panose="02020603050405020304" pitchFamily="18" charset="0"/>
                <a:cs typeface="Times New Roman" panose="02020603050405020304" pitchFamily="18" charset="0"/>
              </a:rPr>
              <a:t>Yêu</a:t>
            </a:r>
            <a:r>
              <a:rPr lang="en-US" sz="2500" dirty="0" smtClean="0">
                <a:solidFill>
                  <a:srgbClr val="552421"/>
                </a:solidFill>
                <a:latin typeface="Times New Roman" panose="02020603050405020304" pitchFamily="18" charset="0"/>
                <a:cs typeface="Times New Roman" panose="02020603050405020304" pitchFamily="18" charset="0"/>
              </a:rPr>
              <a:t> </a:t>
            </a:r>
            <a:r>
              <a:rPr lang="en-US" sz="2500" dirty="0" err="1" smtClean="0">
                <a:solidFill>
                  <a:srgbClr val="552421"/>
                </a:solidFill>
                <a:latin typeface="Times New Roman" panose="02020603050405020304" pitchFamily="18" charset="0"/>
                <a:cs typeface="Times New Roman" panose="02020603050405020304" pitchFamily="18" charset="0"/>
              </a:rPr>
              <a:t>cầu</a:t>
            </a:r>
            <a:endParaRPr lang="en-US" sz="2500" dirty="0">
              <a:solidFill>
                <a:srgbClr val="55242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7779" y="3008844"/>
            <a:ext cx="3547045" cy="3457084"/>
          </a:xfrm>
          <a:prstGeom prst="rect">
            <a:avLst/>
          </a:prstGeom>
          <a:solidFill>
            <a:schemeClr val="accent2">
              <a:lumMod val="75000"/>
            </a:schemeClr>
          </a:solidFill>
          <a:ln>
            <a:noFill/>
          </a:ln>
        </p:spPr>
      </p:pic>
      <p:sp>
        <p:nvSpPr>
          <p:cNvPr id="13" name="Rectangle 12"/>
          <p:cNvSpPr/>
          <p:nvPr/>
        </p:nvSpPr>
        <p:spPr>
          <a:xfrm>
            <a:off x="7755147" y="3048670"/>
            <a:ext cx="595223" cy="160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7755147" y="3588589"/>
            <a:ext cx="785004" cy="232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7755147" y="4632385"/>
            <a:ext cx="940279" cy="215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18"/>
          <p:cNvSpPr/>
          <p:nvPr/>
        </p:nvSpPr>
        <p:spPr>
          <a:xfrm>
            <a:off x="7755147" y="5262113"/>
            <a:ext cx="1414732"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p:cNvSpPr/>
          <p:nvPr/>
        </p:nvSpPr>
        <p:spPr>
          <a:xfrm>
            <a:off x="7755147" y="5693434"/>
            <a:ext cx="1069676" cy="181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Arrow Connector 23"/>
          <p:cNvCxnSpPr/>
          <p:nvPr/>
        </p:nvCxnSpPr>
        <p:spPr>
          <a:xfrm flipH="1">
            <a:off x="7453223" y="3128853"/>
            <a:ext cx="30192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290170" y="2969953"/>
            <a:ext cx="1163053" cy="400110"/>
          </a:xfrm>
          <a:prstGeom prst="rect">
            <a:avLst/>
          </a:prstGeom>
          <a:noFill/>
          <a:ln>
            <a:solidFill>
              <a:srgbClr val="FF0000"/>
            </a:solidFill>
          </a:ln>
        </p:spPr>
        <p:txBody>
          <a:bodyPr wrap="squar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div </a:t>
            </a:r>
            <a:r>
              <a:rPr lang="en-US" sz="1000" dirty="0" err="1" smtClean="0">
                <a:solidFill>
                  <a:srgbClr val="FF0000"/>
                </a:solidFill>
              </a:rPr>
              <a:t>thông</a:t>
            </a:r>
            <a:r>
              <a:rPr lang="en-US" sz="1000" dirty="0" smtClean="0">
                <a:solidFill>
                  <a:srgbClr val="FF0000"/>
                </a:solidFill>
              </a:rPr>
              <a:t> qua id</a:t>
            </a:r>
            <a:endParaRPr lang="vi-VN" sz="1000" dirty="0">
              <a:solidFill>
                <a:srgbClr val="FF0000"/>
              </a:solidFill>
            </a:endParaRPr>
          </a:p>
        </p:txBody>
      </p:sp>
      <p:cxnSp>
        <p:nvCxnSpPr>
          <p:cNvPr id="30" name="Straight Arrow Connector 29"/>
          <p:cNvCxnSpPr/>
          <p:nvPr/>
        </p:nvCxnSpPr>
        <p:spPr>
          <a:xfrm flipH="1">
            <a:off x="7440226" y="3705045"/>
            <a:ext cx="30192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277173" y="3504990"/>
            <a:ext cx="1163053" cy="400110"/>
          </a:xfrm>
          <a:prstGeom prst="rect">
            <a:avLst/>
          </a:prstGeom>
          <a:noFill/>
          <a:ln>
            <a:solidFill>
              <a:srgbClr val="FF0000"/>
            </a:solidFill>
          </a:ln>
        </p:spPr>
        <p:txBody>
          <a:bodyPr wrap="squar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a:t>
            </a:r>
            <a:r>
              <a:rPr lang="en-US" sz="1000" dirty="0" err="1" smtClean="0">
                <a:solidFill>
                  <a:srgbClr val="FF0000"/>
                </a:solidFill>
              </a:rPr>
              <a:t>ul</a:t>
            </a:r>
            <a:r>
              <a:rPr lang="en-US" sz="1000" dirty="0" smtClean="0">
                <a:solidFill>
                  <a:srgbClr val="FF0000"/>
                </a:solidFill>
              </a:rPr>
              <a:t> </a:t>
            </a:r>
            <a:r>
              <a:rPr lang="en-US" sz="1000" dirty="0" err="1" smtClean="0">
                <a:solidFill>
                  <a:srgbClr val="FF0000"/>
                </a:solidFill>
              </a:rPr>
              <a:t>nằm</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thẻ</a:t>
            </a:r>
            <a:r>
              <a:rPr lang="en-US" sz="1000" dirty="0">
                <a:solidFill>
                  <a:srgbClr val="FF0000"/>
                </a:solidFill>
              </a:rPr>
              <a:t> </a:t>
            </a:r>
            <a:r>
              <a:rPr lang="en-US" sz="1000" dirty="0" smtClean="0">
                <a:solidFill>
                  <a:srgbClr val="FF0000"/>
                </a:solidFill>
              </a:rPr>
              <a:t>div</a:t>
            </a:r>
            <a:endParaRPr lang="vi-VN" sz="1000" dirty="0">
              <a:solidFill>
                <a:srgbClr val="FF0000"/>
              </a:solidFill>
            </a:endParaRPr>
          </a:p>
        </p:txBody>
      </p:sp>
      <p:cxnSp>
        <p:nvCxnSpPr>
          <p:cNvPr id="32" name="Straight Arrow Connector 31"/>
          <p:cNvCxnSpPr/>
          <p:nvPr/>
        </p:nvCxnSpPr>
        <p:spPr>
          <a:xfrm flipH="1">
            <a:off x="7453222" y="4699060"/>
            <a:ext cx="30192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90169" y="4422061"/>
            <a:ext cx="1163053" cy="553998"/>
          </a:xfrm>
          <a:prstGeom prst="rect">
            <a:avLst/>
          </a:prstGeom>
          <a:noFill/>
          <a:ln>
            <a:solidFill>
              <a:srgbClr val="FF0000"/>
            </a:solidFill>
          </a:ln>
        </p:spPr>
        <p:txBody>
          <a:bodyPr wrap="squar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li </a:t>
            </a:r>
            <a:r>
              <a:rPr lang="en-US" sz="1000" dirty="0" err="1" smtClean="0">
                <a:solidFill>
                  <a:srgbClr val="FF0000"/>
                </a:solidFill>
              </a:rPr>
              <a:t>nằm</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ul</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nằm</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div</a:t>
            </a:r>
            <a:endParaRPr lang="vi-VN" sz="1000" dirty="0">
              <a:solidFill>
                <a:srgbClr val="FF0000"/>
              </a:solidFill>
            </a:endParaRPr>
          </a:p>
        </p:txBody>
      </p:sp>
      <p:sp>
        <p:nvSpPr>
          <p:cNvPr id="34" name="TextBox 33"/>
          <p:cNvSpPr txBox="1"/>
          <p:nvPr/>
        </p:nvSpPr>
        <p:spPr>
          <a:xfrm>
            <a:off x="6290170" y="5088357"/>
            <a:ext cx="1163053" cy="707886"/>
          </a:xfrm>
          <a:prstGeom prst="rect">
            <a:avLst/>
          </a:prstGeom>
          <a:noFill/>
          <a:ln>
            <a:solidFill>
              <a:srgbClr val="FF0000"/>
            </a:solidFill>
          </a:ln>
        </p:spPr>
        <p:txBody>
          <a:bodyPr wrap="squar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a, </a:t>
            </a:r>
            <a:r>
              <a:rPr lang="en-US" sz="1000" dirty="0" err="1" smtClean="0">
                <a:solidFill>
                  <a:srgbClr val="FF0000"/>
                </a:solidFill>
              </a:rPr>
              <a:t>nằm</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li, </a:t>
            </a:r>
            <a:r>
              <a:rPr lang="en-US" sz="1000" dirty="0" err="1" smtClean="0">
                <a:solidFill>
                  <a:srgbClr val="FF0000"/>
                </a:solidFill>
              </a:rPr>
              <a:t>ul</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navbar</a:t>
            </a:r>
            <a:r>
              <a:rPr lang="en-US" sz="1000" dirty="0" smtClean="0">
                <a:solidFill>
                  <a:srgbClr val="FF0000"/>
                </a:solidFill>
              </a:rPr>
              <a:t> </a:t>
            </a:r>
            <a:r>
              <a:rPr lang="en-US" sz="1000" dirty="0" err="1" smtClean="0">
                <a:solidFill>
                  <a:srgbClr val="FF0000"/>
                </a:solidFill>
              </a:rPr>
              <a:t>mà</a:t>
            </a:r>
            <a:r>
              <a:rPr lang="en-US" sz="1000" dirty="0" smtClean="0">
                <a:solidFill>
                  <a:srgbClr val="FF0000"/>
                </a:solidFill>
              </a:rPr>
              <a:t> </a:t>
            </a:r>
            <a:r>
              <a:rPr lang="en-US" sz="1000" dirty="0" err="1" smtClean="0">
                <a:solidFill>
                  <a:srgbClr val="FF0000"/>
                </a:solidFill>
              </a:rPr>
              <a:t>đang</a:t>
            </a:r>
            <a:r>
              <a:rPr lang="en-US" sz="1000" dirty="0" smtClean="0">
                <a:solidFill>
                  <a:srgbClr val="FF0000"/>
                </a:solidFill>
              </a:rPr>
              <a:t> </a:t>
            </a:r>
            <a:r>
              <a:rPr lang="en-US" sz="1000" dirty="0" err="1" smtClean="0">
                <a:solidFill>
                  <a:srgbClr val="FF0000"/>
                </a:solidFill>
              </a:rPr>
              <a:t>được</a:t>
            </a:r>
            <a:r>
              <a:rPr lang="en-US" sz="1000" dirty="0" smtClean="0">
                <a:solidFill>
                  <a:srgbClr val="FF0000"/>
                </a:solidFill>
              </a:rPr>
              <a:t> </a:t>
            </a:r>
            <a:r>
              <a:rPr lang="en-US" sz="1000" dirty="0" err="1" smtClean="0">
                <a:solidFill>
                  <a:srgbClr val="FF0000"/>
                </a:solidFill>
              </a:rPr>
              <a:t>rê</a:t>
            </a:r>
            <a:r>
              <a:rPr lang="en-US" sz="1000" dirty="0" smtClean="0">
                <a:solidFill>
                  <a:srgbClr val="FF0000"/>
                </a:solidFill>
              </a:rPr>
              <a:t> </a:t>
            </a:r>
            <a:r>
              <a:rPr lang="en-US" sz="1000" dirty="0" err="1" smtClean="0">
                <a:solidFill>
                  <a:srgbClr val="FF0000"/>
                </a:solidFill>
              </a:rPr>
              <a:t>chuột</a:t>
            </a:r>
            <a:r>
              <a:rPr lang="en-US" sz="1000" dirty="0" smtClean="0">
                <a:solidFill>
                  <a:srgbClr val="FF0000"/>
                </a:solidFill>
              </a:rPr>
              <a:t> </a:t>
            </a:r>
            <a:r>
              <a:rPr lang="en-US" sz="1000" dirty="0" err="1" smtClean="0">
                <a:solidFill>
                  <a:srgbClr val="FF0000"/>
                </a:solidFill>
              </a:rPr>
              <a:t>vào</a:t>
            </a:r>
            <a:endParaRPr lang="vi-VN" sz="1000" dirty="0">
              <a:solidFill>
                <a:srgbClr val="FF0000"/>
              </a:solidFill>
            </a:endParaRPr>
          </a:p>
        </p:txBody>
      </p:sp>
      <p:sp>
        <p:nvSpPr>
          <p:cNvPr id="35" name="TextBox 34"/>
          <p:cNvSpPr txBox="1"/>
          <p:nvPr/>
        </p:nvSpPr>
        <p:spPr>
          <a:xfrm>
            <a:off x="6277172" y="5874589"/>
            <a:ext cx="1163053" cy="553998"/>
          </a:xfrm>
          <a:prstGeom prst="rect">
            <a:avLst/>
          </a:prstGeom>
          <a:noFill/>
          <a:ln>
            <a:solidFill>
              <a:srgbClr val="FF0000"/>
            </a:solidFill>
          </a:ln>
        </p:spPr>
        <p:txBody>
          <a:bodyPr wrap="square" rtlCol="0">
            <a:spAutoFit/>
          </a:bodyPr>
          <a:lstStyle/>
          <a:p>
            <a:r>
              <a:rPr lang="en-US" sz="1000" dirty="0" err="1">
                <a:solidFill>
                  <a:srgbClr val="FF0000"/>
                </a:solidFill>
              </a:rPr>
              <a:t>Gọi</a:t>
            </a:r>
            <a:r>
              <a:rPr lang="en-US" sz="1000" dirty="0">
                <a:solidFill>
                  <a:srgbClr val="FF0000"/>
                </a:solidFill>
              </a:rPr>
              <a:t> </a:t>
            </a:r>
            <a:r>
              <a:rPr lang="en-US" sz="1000" dirty="0" err="1">
                <a:solidFill>
                  <a:srgbClr val="FF0000"/>
                </a:solidFill>
              </a:rPr>
              <a:t>tới</a:t>
            </a:r>
            <a:r>
              <a:rPr lang="en-US" sz="1000" dirty="0">
                <a:solidFill>
                  <a:srgbClr val="FF0000"/>
                </a:solidFill>
              </a:rPr>
              <a:t> </a:t>
            </a:r>
            <a:r>
              <a:rPr lang="en-US" sz="1000" dirty="0" err="1">
                <a:solidFill>
                  <a:srgbClr val="FF0000"/>
                </a:solidFill>
              </a:rPr>
              <a:t>thẻ</a:t>
            </a:r>
            <a:r>
              <a:rPr lang="en-US" sz="1000" dirty="0">
                <a:solidFill>
                  <a:srgbClr val="FF0000"/>
                </a:solidFill>
              </a:rPr>
              <a:t> a, </a:t>
            </a:r>
            <a:r>
              <a:rPr lang="en-US" sz="1000" dirty="0" err="1">
                <a:solidFill>
                  <a:srgbClr val="FF0000"/>
                </a:solidFill>
              </a:rPr>
              <a:t>nằm</a:t>
            </a:r>
            <a:r>
              <a:rPr lang="en-US" sz="1000" dirty="0">
                <a:solidFill>
                  <a:srgbClr val="FF0000"/>
                </a:solidFill>
              </a:rPr>
              <a:t> </a:t>
            </a:r>
            <a:r>
              <a:rPr lang="en-US" sz="1000" dirty="0" err="1">
                <a:solidFill>
                  <a:srgbClr val="FF0000"/>
                </a:solidFill>
              </a:rPr>
              <a:t>bên</a:t>
            </a:r>
            <a:r>
              <a:rPr lang="en-US" sz="1000" dirty="0">
                <a:solidFill>
                  <a:srgbClr val="FF0000"/>
                </a:solidFill>
              </a:rPr>
              <a:t> </a:t>
            </a:r>
            <a:r>
              <a:rPr lang="en-US" sz="1000" dirty="0" err="1">
                <a:solidFill>
                  <a:srgbClr val="FF0000"/>
                </a:solidFill>
              </a:rPr>
              <a:t>trong</a:t>
            </a:r>
            <a:r>
              <a:rPr lang="en-US" sz="1000" dirty="0">
                <a:solidFill>
                  <a:srgbClr val="FF0000"/>
                </a:solidFill>
              </a:rPr>
              <a:t> li, </a:t>
            </a:r>
            <a:r>
              <a:rPr lang="en-US" sz="1000" dirty="0" err="1">
                <a:solidFill>
                  <a:srgbClr val="FF0000"/>
                </a:solidFill>
              </a:rPr>
              <a:t>ul</a:t>
            </a:r>
            <a:r>
              <a:rPr lang="en-US" sz="1000" dirty="0">
                <a:solidFill>
                  <a:srgbClr val="FF0000"/>
                </a:solidFill>
              </a:rPr>
              <a:t> </a:t>
            </a:r>
            <a:r>
              <a:rPr lang="en-US" sz="1000" dirty="0" err="1">
                <a:solidFill>
                  <a:srgbClr val="FF0000"/>
                </a:solidFill>
              </a:rPr>
              <a:t>và</a:t>
            </a:r>
            <a:r>
              <a:rPr lang="en-US" sz="1000" dirty="0">
                <a:solidFill>
                  <a:srgbClr val="FF0000"/>
                </a:solidFill>
              </a:rPr>
              <a:t> </a:t>
            </a:r>
            <a:r>
              <a:rPr lang="en-US" sz="1000" dirty="0" err="1" smtClean="0">
                <a:solidFill>
                  <a:srgbClr val="FF0000"/>
                </a:solidFill>
              </a:rPr>
              <a:t>navbar</a:t>
            </a:r>
            <a:endParaRPr lang="vi-VN" sz="1000" dirty="0">
              <a:solidFill>
                <a:srgbClr val="FF0000"/>
              </a:solidFill>
            </a:endParaRPr>
          </a:p>
        </p:txBody>
      </p:sp>
      <p:cxnSp>
        <p:nvCxnSpPr>
          <p:cNvPr id="36" name="Straight Arrow Connector 35"/>
          <p:cNvCxnSpPr/>
          <p:nvPr/>
        </p:nvCxnSpPr>
        <p:spPr>
          <a:xfrm flipH="1">
            <a:off x="7456098" y="5344064"/>
            <a:ext cx="30192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35" idx="3"/>
          </p:cNvCxnSpPr>
          <p:nvPr/>
        </p:nvCxnSpPr>
        <p:spPr>
          <a:xfrm flipH="1">
            <a:off x="7440225" y="5784011"/>
            <a:ext cx="301926" cy="36757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052758" y="3367000"/>
            <a:ext cx="1677838" cy="15796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p:cNvSpPr/>
          <p:nvPr/>
        </p:nvSpPr>
        <p:spPr>
          <a:xfrm>
            <a:off x="7988060" y="3905100"/>
            <a:ext cx="1309398" cy="51696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6" name="Straight Arrow Connector 45"/>
          <p:cNvCxnSpPr>
            <a:stCxn id="44" idx="3"/>
          </p:cNvCxnSpPr>
          <p:nvPr/>
        </p:nvCxnSpPr>
        <p:spPr>
          <a:xfrm flipV="1">
            <a:off x="9297458" y="4163580"/>
            <a:ext cx="200225" cy="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539340" y="3821502"/>
            <a:ext cx="1709503" cy="707886"/>
          </a:xfrm>
          <a:prstGeom prst="rect">
            <a:avLst/>
          </a:prstGeom>
          <a:noFill/>
          <a:ln>
            <a:noFill/>
          </a:ln>
        </p:spPr>
        <p:txBody>
          <a:bodyPr wrap="square" rtlCol="0">
            <a:spAutoFit/>
          </a:bodyPr>
          <a:lstStyle/>
          <a:p>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khoảng</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từ</a:t>
            </a:r>
            <a:r>
              <a:rPr lang="en-US" sz="1000" dirty="0" smtClean="0">
                <a:solidFill>
                  <a:srgbClr val="FF0000"/>
                </a:solidFill>
              </a:rPr>
              <a:t> </a:t>
            </a:r>
            <a:r>
              <a:rPr lang="en-US" sz="1000" dirty="0" err="1" smtClean="0">
                <a:solidFill>
                  <a:srgbClr val="FF0000"/>
                </a:solidFill>
              </a:rPr>
              <a:t>đường</a:t>
            </a:r>
            <a:r>
              <a:rPr lang="en-US" sz="1000" dirty="0" smtClean="0">
                <a:solidFill>
                  <a:srgbClr val="FF0000"/>
                </a:solidFill>
              </a:rPr>
              <a:t> </a:t>
            </a:r>
            <a:r>
              <a:rPr lang="en-US" sz="1000" dirty="0" err="1" smtClean="0">
                <a:solidFill>
                  <a:srgbClr val="FF0000"/>
                </a:solidFill>
              </a:rPr>
              <a:t>viên</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a:t>
            </a:r>
            <a:r>
              <a:rPr lang="en-US" sz="1000" dirty="0" err="1" smtClean="0">
                <a:solidFill>
                  <a:srgbClr val="FF0000"/>
                </a:solidFill>
              </a:rPr>
              <a:t>ul</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li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theo</a:t>
            </a:r>
            <a:r>
              <a:rPr lang="en-US" sz="1000" dirty="0" smtClean="0">
                <a:solidFill>
                  <a:srgbClr val="FF0000"/>
                </a:solidFill>
              </a:rPr>
              <a:t> </a:t>
            </a:r>
            <a:r>
              <a:rPr lang="en-US" sz="1000" dirty="0" err="1" smtClean="0">
                <a:solidFill>
                  <a:srgbClr val="FF0000"/>
                </a:solidFill>
              </a:rPr>
              <a:t>từng</a:t>
            </a:r>
            <a:r>
              <a:rPr lang="en-US" sz="1000" dirty="0" smtClean="0">
                <a:solidFill>
                  <a:srgbClr val="FF0000"/>
                </a:solidFill>
              </a:rPr>
              <a:t> </a:t>
            </a:r>
            <a:r>
              <a:rPr lang="en-US" sz="1000" dirty="0" err="1" smtClean="0">
                <a:solidFill>
                  <a:srgbClr val="FF0000"/>
                </a:solidFill>
              </a:rPr>
              <a:t>vị</a:t>
            </a:r>
            <a:r>
              <a:rPr lang="en-US" sz="1000" dirty="0" smtClean="0">
                <a:solidFill>
                  <a:srgbClr val="FF0000"/>
                </a:solidFill>
              </a:rPr>
              <a:t> </a:t>
            </a:r>
            <a:r>
              <a:rPr lang="en-US" sz="1000" dirty="0" err="1" smtClean="0">
                <a:solidFill>
                  <a:srgbClr val="FF0000"/>
                </a:solidFill>
              </a:rPr>
              <a:t>trí</a:t>
            </a:r>
            <a:r>
              <a:rPr lang="en-US" sz="1000" dirty="0" smtClean="0">
                <a:solidFill>
                  <a:srgbClr val="FF0000"/>
                </a:solidFill>
              </a:rPr>
              <a:t> :top , left, bottom, right</a:t>
            </a:r>
            <a:endParaRPr lang="vi-VN" sz="1000" dirty="0">
              <a:solidFill>
                <a:srgbClr val="FF0000"/>
              </a:solidFill>
            </a:endParaRPr>
          </a:p>
        </p:txBody>
      </p:sp>
      <p:sp>
        <p:nvSpPr>
          <p:cNvPr id="48" name="Rectangle 47"/>
          <p:cNvSpPr/>
          <p:nvPr/>
        </p:nvSpPr>
        <p:spPr>
          <a:xfrm>
            <a:off x="7988060" y="4976059"/>
            <a:ext cx="1069676" cy="182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0" name="Straight Arrow Connector 49"/>
          <p:cNvCxnSpPr/>
          <p:nvPr/>
        </p:nvCxnSpPr>
        <p:spPr>
          <a:xfrm>
            <a:off x="9057736" y="5067327"/>
            <a:ext cx="439947"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539342" y="4734174"/>
            <a:ext cx="1485216" cy="1169551"/>
          </a:xfrm>
          <a:prstGeom prst="rect">
            <a:avLst/>
          </a:prstGeom>
          <a:noFill/>
          <a:ln>
            <a:noFill/>
          </a:ln>
        </p:spPr>
        <p:txBody>
          <a:bodyPr wrap="square" rtlCol="0">
            <a:spAutoFit/>
          </a:bodyPr>
          <a:lstStyle/>
          <a:p>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khoảng</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giữa</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html,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đó</a:t>
            </a:r>
            <a:r>
              <a:rPr lang="en-US" sz="1000" dirty="0" smtClean="0">
                <a:solidFill>
                  <a:srgbClr val="FF0000"/>
                </a:solidFill>
              </a:rPr>
              <a:t> 0px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trên</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dưới</a:t>
            </a:r>
            <a:r>
              <a:rPr lang="en-US" sz="1000" dirty="0" smtClean="0">
                <a:solidFill>
                  <a:srgbClr val="FF0000"/>
                </a:solidFill>
              </a:rPr>
              <a:t>, 20px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trái</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phải</a:t>
            </a:r>
            <a:r>
              <a:rPr lang="en-US" sz="1000" dirty="0" smtClean="0">
                <a:solidFill>
                  <a:srgbClr val="FF0000"/>
                </a:solidFill>
              </a:rPr>
              <a:t>, </a:t>
            </a:r>
            <a:r>
              <a:rPr lang="en-US" sz="1000" dirty="0" err="1" smtClean="0">
                <a:solidFill>
                  <a:srgbClr val="FF0000"/>
                </a:solidFill>
              </a:rPr>
              <a:t>ngoài</a:t>
            </a:r>
            <a:r>
              <a:rPr lang="en-US" sz="1000" dirty="0" smtClean="0">
                <a:solidFill>
                  <a:srgbClr val="FF0000"/>
                </a:solidFill>
              </a:rPr>
              <a:t> </a:t>
            </a:r>
            <a:r>
              <a:rPr lang="en-US" sz="1000" dirty="0" err="1" smtClean="0">
                <a:solidFill>
                  <a:srgbClr val="FF0000"/>
                </a:solidFill>
              </a:rPr>
              <a:t>ra</a:t>
            </a:r>
            <a:r>
              <a:rPr lang="en-US" sz="1000" dirty="0" smtClean="0">
                <a:solidFill>
                  <a:srgbClr val="FF0000"/>
                </a:solidFill>
              </a:rPr>
              <a:t> </a:t>
            </a:r>
            <a:r>
              <a:rPr lang="en-US" sz="1000" dirty="0" err="1" smtClean="0">
                <a:solidFill>
                  <a:srgbClr val="FF0000"/>
                </a:solidFill>
              </a:rPr>
              <a:t>có</a:t>
            </a:r>
            <a:r>
              <a:rPr lang="en-US" sz="1000" dirty="0" smtClean="0">
                <a:solidFill>
                  <a:srgbClr val="FF0000"/>
                </a:solidFill>
              </a:rPr>
              <a:t> </a:t>
            </a:r>
            <a:r>
              <a:rPr lang="en-US" sz="1000" dirty="0" err="1" smtClean="0">
                <a:solidFill>
                  <a:srgbClr val="FF0000"/>
                </a:solidFill>
              </a:rPr>
              <a:t>thể</a:t>
            </a:r>
            <a:r>
              <a:rPr lang="en-US" sz="1000" dirty="0" smtClean="0">
                <a:solidFill>
                  <a:srgbClr val="FF0000"/>
                </a:solidFill>
              </a:rPr>
              <a:t> </a:t>
            </a:r>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từng</a:t>
            </a:r>
            <a:r>
              <a:rPr lang="en-US" sz="1000" dirty="0" smtClean="0">
                <a:solidFill>
                  <a:srgbClr val="FF0000"/>
                </a:solidFill>
              </a:rPr>
              <a:t> </a:t>
            </a:r>
            <a:r>
              <a:rPr lang="en-US" sz="1000" dirty="0" err="1" smtClean="0">
                <a:solidFill>
                  <a:srgbClr val="FF0000"/>
                </a:solidFill>
              </a:rPr>
              <a:t>vị</a:t>
            </a:r>
            <a:r>
              <a:rPr lang="en-US" sz="1000" dirty="0" smtClean="0">
                <a:solidFill>
                  <a:srgbClr val="FF0000"/>
                </a:solidFill>
              </a:rPr>
              <a:t> </a:t>
            </a:r>
            <a:r>
              <a:rPr lang="en-US" sz="1000" dirty="0" err="1" smtClean="0">
                <a:solidFill>
                  <a:srgbClr val="FF0000"/>
                </a:solidFill>
              </a:rPr>
              <a:t>trí</a:t>
            </a:r>
            <a:r>
              <a:rPr lang="en-US" sz="1000" dirty="0" smtClean="0">
                <a:solidFill>
                  <a:srgbClr val="FF0000"/>
                </a:solidFill>
              </a:rPr>
              <a:t> </a:t>
            </a:r>
            <a:r>
              <a:rPr lang="en-US" sz="1000" dirty="0" err="1" smtClean="0">
                <a:solidFill>
                  <a:srgbClr val="FF0000"/>
                </a:solidFill>
              </a:rPr>
              <a:t>như</a:t>
            </a:r>
            <a:r>
              <a:rPr lang="en-US" sz="1000" dirty="0" smtClean="0">
                <a:solidFill>
                  <a:srgbClr val="FF0000"/>
                </a:solidFill>
              </a:rPr>
              <a:t> padding ở </a:t>
            </a:r>
            <a:r>
              <a:rPr lang="en-US" sz="1000" dirty="0" err="1" smtClean="0">
                <a:solidFill>
                  <a:srgbClr val="FF0000"/>
                </a:solidFill>
              </a:rPr>
              <a:t>trên</a:t>
            </a:r>
            <a:endParaRPr lang="vi-VN" sz="1000" dirty="0">
              <a:solidFill>
                <a:srgbClr val="FF0000"/>
              </a:solidFill>
            </a:endParaRPr>
          </a:p>
        </p:txBody>
      </p:sp>
      <p:sp>
        <p:nvSpPr>
          <p:cNvPr id="52" name="Rectangle 51"/>
          <p:cNvSpPr/>
          <p:nvPr/>
        </p:nvSpPr>
        <p:spPr>
          <a:xfrm>
            <a:off x="7988060" y="6151588"/>
            <a:ext cx="1409510" cy="15432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4" name="Straight Arrow Connector 53"/>
          <p:cNvCxnSpPr/>
          <p:nvPr/>
        </p:nvCxnSpPr>
        <p:spPr>
          <a:xfrm>
            <a:off x="9397570" y="6228748"/>
            <a:ext cx="333026"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831942" y="5951533"/>
            <a:ext cx="1114980" cy="400110"/>
          </a:xfrm>
          <a:prstGeom prst="rect">
            <a:avLst/>
          </a:prstGeom>
          <a:noFill/>
          <a:ln>
            <a:noFill/>
          </a:ln>
        </p:spPr>
        <p:txBody>
          <a:bodyPr wrap="square" rtlCol="0">
            <a:spAutoFit/>
          </a:bodyPr>
          <a:lstStyle/>
          <a:p>
            <a:r>
              <a:rPr lang="en-US" sz="1000" dirty="0" err="1" smtClean="0">
                <a:solidFill>
                  <a:srgbClr val="FF0000"/>
                </a:solidFill>
              </a:rPr>
              <a:t>Bỏ</a:t>
            </a:r>
            <a:r>
              <a:rPr lang="en-US" sz="1000" dirty="0" smtClean="0">
                <a:solidFill>
                  <a:srgbClr val="FF0000"/>
                </a:solidFill>
              </a:rPr>
              <a:t> </a:t>
            </a:r>
            <a:r>
              <a:rPr lang="en-US" sz="1000" dirty="0" err="1" smtClean="0">
                <a:solidFill>
                  <a:srgbClr val="FF0000"/>
                </a:solidFill>
              </a:rPr>
              <a:t>đường</a:t>
            </a:r>
            <a:r>
              <a:rPr lang="en-US" sz="1000" dirty="0" smtClean="0">
                <a:solidFill>
                  <a:srgbClr val="FF0000"/>
                </a:solidFill>
              </a:rPr>
              <a:t> </a:t>
            </a:r>
            <a:r>
              <a:rPr lang="en-US" sz="1000" dirty="0" err="1" smtClean="0">
                <a:solidFill>
                  <a:srgbClr val="FF0000"/>
                </a:solidFill>
              </a:rPr>
              <a:t>gạch</a:t>
            </a:r>
            <a:r>
              <a:rPr lang="en-US" sz="1000" dirty="0" smtClean="0">
                <a:solidFill>
                  <a:srgbClr val="FF0000"/>
                </a:solidFill>
              </a:rPr>
              <a:t> </a:t>
            </a:r>
            <a:r>
              <a:rPr lang="en-US" sz="1000" dirty="0" err="1" smtClean="0">
                <a:solidFill>
                  <a:srgbClr val="FF0000"/>
                </a:solidFill>
              </a:rPr>
              <a:t>chân</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a</a:t>
            </a:r>
            <a:endParaRPr lang="vi-VN" sz="1000" dirty="0">
              <a:solidFill>
                <a:srgbClr val="FF0000"/>
              </a:solidFill>
            </a:endParaRPr>
          </a:p>
        </p:txBody>
      </p:sp>
    </p:spTree>
    <p:extLst>
      <p:ext uri="{BB962C8B-B14F-4D97-AF65-F5344CB8AC3E}">
        <p14:creationId xmlns:p14="http://schemas.microsoft.com/office/powerpoint/2010/main" val="1833065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787400" y="1408144"/>
            <a:ext cx="10617199" cy="830997"/>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27</a:t>
            </a:fld>
            <a:endParaRPr lang="en-US"/>
          </a:p>
        </p:txBody>
      </p:sp>
      <p:sp>
        <p:nvSpPr>
          <p:cNvPr id="8" name="TextBox 7">
            <a:extLst>
              <a:ext uri="{FF2B5EF4-FFF2-40B4-BE49-F238E27FC236}">
                <a16:creationId xmlns:a16="http://schemas.microsoft.com/office/drawing/2014/main" id="{680A8404-3475-4F7F-88CF-D686081FD182}"/>
              </a:ext>
            </a:extLst>
          </p:cNvPr>
          <p:cNvSpPr txBox="1"/>
          <p:nvPr/>
        </p:nvSpPr>
        <p:spPr>
          <a:xfrm>
            <a:off x="736601" y="1124835"/>
            <a:ext cx="10617199" cy="6740307"/>
          </a:xfrm>
          <a:prstGeom prst="rect">
            <a:avLst/>
          </a:prstGeom>
          <a:noFill/>
        </p:spPr>
        <p:txBody>
          <a:bodyPr wrap="square" rtlCol="0">
            <a:spAutoFit/>
          </a:bodyPr>
          <a:lstStyle/>
          <a:p>
            <a:pPr marL="342900" indent="-342900" algn="just">
              <a:lnSpc>
                <a:spcPct val="150000"/>
              </a:lnSpc>
              <a:buClr>
                <a:srgbClr val="552421"/>
              </a:buClr>
              <a:buFont typeface="Wingdings" panose="05000000000000000000" pitchFamily="2" charset="2"/>
              <a:buChar char="v"/>
            </a:pPr>
            <a:r>
              <a:rPr lang="en-US" sz="2400" dirty="0" err="1" smtClean="0">
                <a:solidFill>
                  <a:srgbClr val="552421"/>
                </a:solidFill>
                <a:latin typeface="Times New Roman" panose="02020603050405020304" pitchFamily="18" charset="0"/>
                <a:cs typeface="Times New Roman" panose="02020603050405020304" pitchFamily="18" charset="0"/>
              </a:rPr>
              <a:t>Các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thuộc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tính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css</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được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sử</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dụng</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Background-color:</a:t>
            </a:r>
            <a:r>
              <a:rPr lang="en-US" sz="2400" b="1"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chỉnh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màu</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nền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cho</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List-style: </a:t>
            </a:r>
            <a:r>
              <a:rPr lang="en-US" sz="2400" dirty="0" err="1" smtClean="0">
                <a:solidFill>
                  <a:srgbClr val="552421"/>
                </a:solidFill>
                <a:latin typeface="Times New Roman" panose="02020603050405020304" pitchFamily="18" charset="0"/>
                <a:cs typeface="Times New Roman" panose="02020603050405020304" pitchFamily="18" charset="0"/>
              </a:rPr>
              <a:t>dùng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để</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định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dạng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loại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smtClean="0">
                <a:solidFill>
                  <a:srgbClr val="552421"/>
                </a:solidFill>
                <a:latin typeface="Times New Roman" panose="02020603050405020304" pitchFamily="18" charset="0"/>
                <a:cs typeface="Times New Roman" panose="02020603050405020304" pitchFamily="18" charset="0"/>
              </a:rPr>
              <a:t>symbol </a:t>
            </a:r>
            <a:r>
              <a:rPr lang="en-US" sz="2400" dirty="0" err="1" smtClean="0">
                <a:solidFill>
                  <a:srgbClr val="552421"/>
                </a:solidFill>
                <a:latin typeface="Times New Roman" panose="02020603050405020304" pitchFamily="18" charset="0"/>
                <a:cs typeface="Times New Roman" panose="02020603050405020304" pitchFamily="18" charset="0"/>
              </a:rPr>
              <a:t>trước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các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thẻ</a:t>
            </a:r>
            <a:r>
              <a:rPr lang="en-US" sz="2400" dirty="0" smtClean="0">
                <a:solidFill>
                  <a:srgbClr val="552421"/>
                </a:solidFill>
                <a:latin typeface="Times New Roman" panose="02020603050405020304" pitchFamily="18" charset="0"/>
                <a:cs typeface="Times New Roman" panose="02020603050405020304" pitchFamily="18" charset="0"/>
              </a:rPr>
              <a:t> li</a:t>
            </a: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Padding: </a:t>
            </a:r>
            <a:r>
              <a:rPr lang="en-US" sz="2400" dirty="0" err="1" smtClean="0">
                <a:solidFill>
                  <a:srgbClr val="552421"/>
                </a:solidFill>
                <a:latin typeface="Times New Roman" panose="02020603050405020304" pitchFamily="18" charset="0"/>
                <a:cs typeface="Times New Roman" panose="02020603050405020304" pitchFamily="18" charset="0"/>
              </a:rPr>
              <a:t>là</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khoảng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từ</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đường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viền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của</a:t>
            </a:r>
            <a:r>
              <a:rPr lang="en-US" sz="2400" dirty="0" smtClean="0">
                <a:solidFill>
                  <a:srgbClr val="552421"/>
                </a:solidFill>
                <a:latin typeface="Times New Roman" panose="02020603050405020304" pitchFamily="18" charset="0"/>
                <a:cs typeface="Times New Roman" panose="02020603050405020304" pitchFamily="18" charset="0"/>
              </a:rPr>
              <a:t> 1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tới</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nằm</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bên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trong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đó</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Margin: </a:t>
            </a:r>
            <a:r>
              <a:rPr lang="en-US" sz="2400" dirty="0" err="1" smtClean="0">
                <a:solidFill>
                  <a:srgbClr val="552421"/>
                </a:solidFill>
                <a:latin typeface="Times New Roman" panose="02020603050405020304" pitchFamily="18" charset="0"/>
                <a:cs typeface="Times New Roman" panose="02020603050405020304" pitchFamily="18" charset="0"/>
              </a:rPr>
              <a:t>là</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khoảng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cách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giữa</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các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html </a:t>
            </a:r>
            <a:r>
              <a:rPr lang="en-US" sz="2400" dirty="0" err="1" smtClean="0">
                <a:solidFill>
                  <a:srgbClr val="552421"/>
                </a:solidFill>
                <a:latin typeface="Times New Roman" panose="02020603050405020304" pitchFamily="18" charset="0"/>
                <a:cs typeface="Times New Roman" panose="02020603050405020304" pitchFamily="18" charset="0"/>
              </a:rPr>
              <a:t>với</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nhau</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r>
              <a:rPr lang="en-US" sz="2400" dirty="0" err="1" smtClean="0">
                <a:solidFill>
                  <a:srgbClr val="552421"/>
                </a:solidFill>
                <a:latin typeface="Times New Roman" panose="02020603050405020304" pitchFamily="18" charset="0"/>
                <a:cs typeface="Times New Roman" panose="02020603050405020304" pitchFamily="18" charset="0"/>
              </a:rPr>
              <a:t>Color:màu</a:t>
            </a:r>
            <a:r>
              <a:rPr lang="en-US" sz="2400" dirty="0" smtClean="0">
                <a:solidFill>
                  <a:srgbClr val="552421"/>
                </a:solidFill>
                <a:latin typeface="Times New Roman" panose="02020603050405020304" pitchFamily="18" charset="0"/>
                <a:cs typeface="Times New Roman" panose="02020603050405020304" pitchFamily="18" charset="0"/>
              </a:rPr>
              <a:t> text</a:t>
            </a: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Font-size: </a:t>
            </a:r>
            <a:r>
              <a:rPr lang="en-US" sz="2400" dirty="0" err="1" smtClean="0">
                <a:solidFill>
                  <a:srgbClr val="552421"/>
                </a:solidFill>
                <a:latin typeface="Times New Roman" panose="02020603050405020304" pitchFamily="18" charset="0"/>
                <a:cs typeface="Times New Roman" panose="02020603050405020304" pitchFamily="18" charset="0"/>
              </a:rPr>
              <a:t>kích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thước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của</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chữ</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được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tính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bằng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đơn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vị</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px</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r>
              <a:rPr lang="en-US" sz="2400" dirty="0" smtClean="0">
                <a:solidFill>
                  <a:srgbClr val="552421"/>
                </a:solidFill>
                <a:latin typeface="Times New Roman" panose="02020603050405020304" pitchFamily="18" charset="0"/>
                <a:cs typeface="Times New Roman" panose="02020603050405020304" pitchFamily="18" charset="0"/>
              </a:rPr>
              <a:t>Text-decoration: </a:t>
            </a:r>
            <a:r>
              <a:rPr lang="en-US" sz="2400" dirty="0" err="1" smtClean="0">
                <a:solidFill>
                  <a:srgbClr val="552421"/>
                </a:solidFill>
                <a:latin typeface="Times New Roman" panose="02020603050405020304" pitchFamily="18" charset="0"/>
                <a:cs typeface="Times New Roman" panose="02020603050405020304" pitchFamily="18" charset="0"/>
              </a:rPr>
              <a:t>kiểu</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gạch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chân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của</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none </a:t>
            </a:r>
            <a:r>
              <a:rPr lang="en-US" sz="2400" dirty="0" err="1" smtClean="0">
                <a:solidFill>
                  <a:srgbClr val="552421"/>
                </a:solidFill>
                <a:latin typeface="Times New Roman" panose="02020603050405020304" pitchFamily="18" charset="0"/>
                <a:cs typeface="Times New Roman" panose="02020603050405020304" pitchFamily="18" charset="0"/>
              </a:rPr>
              <a:t>nghĩa</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là</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bỏ</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gạch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chân</a:t>
            </a: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endParaRPr lang="en-US" sz="2400" dirty="0" smtClean="0">
              <a:solidFill>
                <a:srgbClr val="552421"/>
              </a:solidFill>
              <a:latin typeface="Times New Roman" panose="02020603050405020304" pitchFamily="18" charset="0"/>
              <a:cs typeface="Times New Roman" panose="02020603050405020304" pitchFamily="18" charset="0"/>
            </a:endParaRPr>
          </a:p>
          <a:p>
            <a:pPr marL="800100" lvl="1" indent="-342900" algn="just">
              <a:lnSpc>
                <a:spcPct val="150000"/>
              </a:lnSpc>
              <a:buClr>
                <a:srgbClr val="552421"/>
              </a:buClr>
              <a:buFont typeface="Wingdings" pitchFamily="2" charset="2"/>
              <a:buChar char="§"/>
            </a:pPr>
            <a:endParaRPr lang="en-US" sz="24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3:Xử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Navbar</a:t>
            </a:r>
            <a:endParaRPr lang="en-US" sz="30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4247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787400" y="1408144"/>
            <a:ext cx="10617199" cy="830997"/>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28</a:t>
            </a:fld>
            <a:endParaRPr lang="en-US"/>
          </a:p>
        </p:txBody>
      </p:sp>
      <p:sp>
        <p:nvSpPr>
          <p:cNvPr id="11" name="TextBox 10"/>
          <p:cNvSpPr txBox="1"/>
          <p:nvPr/>
        </p:nvSpPr>
        <p:spPr>
          <a:xfrm>
            <a:off x="1027176" y="258125"/>
            <a:ext cx="10137648"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REVIEW</a:t>
            </a:r>
            <a:endParaRPr lang="en-US" sz="30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792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9" name="TextBox 8"/>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Color Name:</a:t>
            </a:r>
          </a:p>
        </p:txBody>
      </p:sp>
      <p:sp>
        <p:nvSpPr>
          <p:cNvPr id="10" name="TextBox 9"/>
          <p:cNvSpPr txBox="1"/>
          <p:nvPr/>
        </p:nvSpPr>
        <p:spPr>
          <a:xfrm>
            <a:off x="787400" y="2109553"/>
            <a:ext cx="1061719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HTML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140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019" y="2656536"/>
            <a:ext cx="5125378" cy="4105669"/>
          </a:xfrm>
          <a:prstGeom prst="rect">
            <a:avLst/>
          </a:prstGeom>
        </p:spPr>
      </p:pic>
    </p:spTree>
    <p:extLst>
      <p:ext uri="{BB962C8B-B14F-4D97-AF65-F5344CB8AC3E}">
        <p14:creationId xmlns:p14="http://schemas.microsoft.com/office/powerpoint/2010/main" val="64964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3877612" y="301548"/>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Các khái niệm trong </a:t>
            </a:r>
            <a:r>
              <a:rPr lang="en-US" sz="3200" dirty="0" err="1">
                <a:solidFill>
                  <a:srgbClr val="552421"/>
                </a:solidFill>
                <a:latin typeface="Times New Roman" panose="02020603050405020304" pitchFamily="18" charset="0"/>
                <a:cs typeface="Times New Roman" panose="02020603050405020304" pitchFamily="18" charset="0"/>
              </a:rPr>
              <a:t>css</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971732" y="1408144"/>
            <a:ext cx="10617199" cy="4201150"/>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q"/>
            </a:pPr>
            <a:r>
              <a:rPr lang="vi-VN" sz="2600" b="1" dirty="0">
                <a:solidFill>
                  <a:srgbClr val="552421"/>
                </a:solidFill>
                <a:latin typeface="Times New Roman" panose="02020603050405020304" pitchFamily="18" charset="0"/>
                <a:cs typeface="Times New Roman" panose="02020603050405020304" pitchFamily="18" charset="0"/>
              </a:rPr>
              <a:t>Property</a:t>
            </a:r>
            <a:r>
              <a:rPr lang="vi-VN" sz="2600" dirty="0">
                <a:latin typeface="Times New Roman" panose="02020603050405020304" pitchFamily="18" charset="0"/>
                <a:cs typeface="Times New Roman" panose="02020603050405020304" pitchFamily="18" charset="0"/>
              </a:rPr>
              <a:t> là thuộc tính của phần tử HTML, ví dụ:</a:t>
            </a:r>
          </a:p>
          <a:p>
            <a:pPr marL="800100" lvl="1" indent="-342900">
              <a:lnSpc>
                <a:spcPct val="150000"/>
              </a:lnSpc>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font-size (kích cỡ chữ của phần tử)</a:t>
            </a:r>
          </a:p>
          <a:p>
            <a:pPr marL="800100" lvl="1" indent="-342900">
              <a:lnSpc>
                <a:spcPct val="150000"/>
              </a:lnSpc>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color (màu chữ của phần tử)</a:t>
            </a:r>
          </a:p>
          <a:p>
            <a:pPr marL="800100" lvl="1" indent="-342900">
              <a:lnSpc>
                <a:spcPct val="150000"/>
              </a:lnSpc>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background-color (màu nền của phần tử)</a:t>
            </a:r>
          </a:p>
          <a:p>
            <a:pPr marL="342900" indent="-342900">
              <a:lnSpc>
                <a:spcPct val="150000"/>
              </a:lnSpc>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 </a:t>
            </a:r>
            <a:r>
              <a:rPr lang="vi-VN" sz="2400" b="1" dirty="0">
                <a:solidFill>
                  <a:srgbClr val="552421"/>
                </a:solidFill>
                <a:latin typeface="Times New Roman" panose="02020603050405020304" pitchFamily="18" charset="0"/>
                <a:cs typeface="Times New Roman" panose="02020603050405020304" pitchFamily="18" charset="0"/>
              </a:rPr>
              <a:t>Value</a:t>
            </a:r>
            <a:r>
              <a:rPr lang="vi-VN" sz="2400" dirty="0">
                <a:latin typeface="Times New Roman" panose="02020603050405020304" pitchFamily="18" charset="0"/>
                <a:cs typeface="Times New Roman" panose="02020603050405020304" pitchFamily="18" charset="0"/>
              </a:rPr>
              <a:t> là giá trị của thuộc tính.</a:t>
            </a:r>
          </a:p>
          <a:p>
            <a:pPr marL="342900" indent="-342900">
              <a:lnSpc>
                <a:spcPct val="150000"/>
              </a:lnSpc>
              <a:buFont typeface="Wingdings" panose="05000000000000000000" pitchFamily="2" charset="2"/>
              <a:buChar char="q"/>
            </a:pPr>
            <a:r>
              <a:rPr lang="vi-VN" sz="2400" b="1" dirty="0">
                <a:latin typeface="Times New Roman" panose="02020603050405020304" pitchFamily="18" charset="0"/>
                <a:cs typeface="Times New Roman" panose="02020603050405020304" pitchFamily="18" charset="0"/>
              </a:rPr>
              <a:t> </a:t>
            </a:r>
            <a:r>
              <a:rPr lang="vi-VN" sz="2400" b="1" dirty="0">
                <a:solidFill>
                  <a:srgbClr val="552421"/>
                </a:solidFill>
                <a:latin typeface="Times New Roman" panose="02020603050405020304" pitchFamily="18" charset="0"/>
                <a:cs typeface="Times New Roman" panose="02020603050405020304" pitchFamily="18" charset="0"/>
              </a:rPr>
              <a:t>Selector</a:t>
            </a:r>
            <a:r>
              <a:rPr lang="vi-VN"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(bộ chọn) là phần tử mà bạn muốn định dạng.</a:t>
            </a: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3</a:t>
            </a:fld>
            <a:endParaRPr lang="en-US"/>
          </a:p>
        </p:txBody>
      </p:sp>
    </p:spTree>
    <p:extLst>
      <p:ext uri="{BB962C8B-B14F-4D97-AF65-F5344CB8AC3E}">
        <p14:creationId xmlns:p14="http://schemas.microsoft.com/office/powerpoint/2010/main" val="41748829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9" name="TextBox 8"/>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Color Name: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0" y="2015903"/>
            <a:ext cx="4505954" cy="12670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816" y="3429000"/>
            <a:ext cx="3160220" cy="33684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1597142"/>
            <a:ext cx="5082955" cy="5260858"/>
          </a:xfrm>
          <a:prstGeom prst="rect">
            <a:avLst/>
          </a:prstGeom>
        </p:spPr>
      </p:pic>
    </p:spTree>
    <p:extLst>
      <p:ext uri="{BB962C8B-B14F-4D97-AF65-F5344CB8AC3E}">
        <p14:creationId xmlns:p14="http://schemas.microsoft.com/office/powerpoint/2010/main" val="399602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9" name="TextBox 8"/>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HEX value:</a:t>
            </a:r>
          </a:p>
        </p:txBody>
      </p:sp>
      <p:sp>
        <p:nvSpPr>
          <p:cNvPr id="10" name="TextBox 9"/>
          <p:cNvSpPr txBox="1"/>
          <p:nvPr/>
        </p:nvSpPr>
        <p:spPr>
          <a:xfrm>
            <a:off x="787400" y="2109553"/>
            <a:ext cx="10617199" cy="3785652"/>
          </a:xfrm>
          <a:prstGeom prst="rect">
            <a:avLst/>
          </a:prstGeom>
          <a:noFill/>
        </p:spPr>
        <p:txBody>
          <a:bodyPr wrap="square" rtlCol="0">
            <a:spAutoFit/>
          </a:bodyPr>
          <a:lstStyle/>
          <a:p>
            <a:pPr algn="just"/>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hexa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p>
          <a:p>
            <a:pPr algn="just"/>
            <a:endParaRPr lang="en-US" sz="2400" b="1" i="1" dirty="0">
              <a:latin typeface="Times New Roman" panose="02020603050405020304" pitchFamily="18" charset="0"/>
              <a:cs typeface="Times New Roman" panose="02020603050405020304" pitchFamily="18" charset="0"/>
            </a:endParaRPr>
          </a:p>
          <a:p>
            <a:pPr algn="just"/>
            <a:r>
              <a:rPr lang="en-US" sz="2400" b="1" i="1"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rr</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(red)</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a:solidFill>
                  <a:srgbClr val="00B050"/>
                </a:solidFill>
                <a:latin typeface="Times New Roman" panose="02020603050405020304" pitchFamily="18" charset="0"/>
                <a:cs typeface="Times New Roman" panose="02020603050405020304" pitchFamily="18" charset="0"/>
              </a:rPr>
              <a:t>gg </a:t>
            </a:r>
            <a:r>
              <a:rPr lang="en-US" sz="2400" i="1" dirty="0">
                <a:solidFill>
                  <a:srgbClr val="00B050"/>
                </a:solidFill>
                <a:latin typeface="Times New Roman" panose="02020603050405020304" pitchFamily="18" charset="0"/>
                <a:cs typeface="Times New Roman" panose="02020603050405020304" pitchFamily="18" charset="0"/>
              </a:rPr>
              <a:t>(green)</a:t>
            </a:r>
            <a:r>
              <a:rPr lang="en-US" sz="2400" b="1" i="1" dirty="0">
                <a:solidFill>
                  <a:srgbClr val="00B050"/>
                </a:solidFill>
                <a:latin typeface="Times New Roman" panose="02020603050405020304" pitchFamily="18" charset="0"/>
                <a:cs typeface="Times New Roman" panose="02020603050405020304" pitchFamily="18" charset="0"/>
              </a:rPr>
              <a:t> </a:t>
            </a:r>
            <a:r>
              <a:rPr lang="en-US" sz="2400" b="1" i="1" dirty="0">
                <a:solidFill>
                  <a:srgbClr val="0070C0"/>
                </a:solidFill>
                <a:latin typeface="Times New Roman" panose="02020603050405020304" pitchFamily="18" charset="0"/>
                <a:cs typeface="Times New Roman" panose="02020603050405020304" pitchFamily="18" charset="0"/>
              </a:rPr>
              <a:t>bb </a:t>
            </a:r>
            <a:r>
              <a:rPr lang="en-US" sz="2400" i="1" dirty="0">
                <a:solidFill>
                  <a:srgbClr val="0070C0"/>
                </a:solidFill>
                <a:latin typeface="Times New Roman" panose="02020603050405020304" pitchFamily="18" charset="0"/>
                <a:cs typeface="Times New Roman" panose="02020603050405020304" pitchFamily="18" charset="0"/>
              </a:rPr>
              <a:t>(blue)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hexa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00 → </a:t>
            </a:r>
            <a:r>
              <a:rPr lang="en-US" sz="2400" i="1" dirty="0" err="1">
                <a:latin typeface="Times New Roman" panose="02020603050405020304" pitchFamily="18" charset="0"/>
                <a:cs typeface="Times New Roman" panose="02020603050405020304" pitchFamily="18" charset="0"/>
              </a:rPr>
              <a:t>ff</a:t>
            </a:r>
            <a:endParaRPr lang="en-US" sz="2400" i="1"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#ff0000</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tươi</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red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i="1" dirty="0">
                <a:solidFill>
                  <a:srgbClr val="00B050"/>
                </a:solidFill>
                <a:latin typeface="Times New Roman" panose="02020603050405020304" pitchFamily="18" charset="0"/>
                <a:cs typeface="Times New Roman" panose="02020603050405020304" pitchFamily="18" charset="0"/>
              </a:rPr>
              <a:t>#00ff00</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lục</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green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i="1" dirty="0">
                <a:solidFill>
                  <a:srgbClr val="0070C0"/>
                </a:solidFill>
                <a:latin typeface="Times New Roman" panose="02020603050405020304" pitchFamily="18" charset="0"/>
                <a:cs typeface="Times New Roman" panose="02020603050405020304" pitchFamily="18" charset="0"/>
              </a:rPr>
              <a:t>#0000ff</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xanh</a:t>
            </a:r>
            <a:r>
              <a:rPr lang="en-US" sz="2400" dirty="0">
                <a:latin typeface="Times New Roman" panose="02020603050405020304" pitchFamily="18" charset="0"/>
                <a:cs typeface="Times New Roman" panose="02020603050405020304" pitchFamily="18" charset="0"/>
              </a:rPr>
              <a:t> lam do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blue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5406812" y="2772862"/>
            <a:ext cx="1378374" cy="656138"/>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a:solidFill>
                  <a:srgbClr val="552421"/>
                </a:solidFill>
                <a:latin typeface="Times New Roman" panose="02020603050405020304" pitchFamily="18" charset="0"/>
                <a:cs typeface="Times New Roman" panose="02020603050405020304" pitchFamily="18" charset="0"/>
              </a:rPr>
              <a:t>#</a:t>
            </a:r>
            <a:r>
              <a:rPr lang="en-US" sz="2400" b="1" i="1" dirty="0" err="1">
                <a:solidFill>
                  <a:srgbClr val="552421"/>
                </a:solidFill>
                <a:latin typeface="Times New Roman" panose="02020603050405020304" pitchFamily="18" charset="0"/>
                <a:cs typeface="Times New Roman" panose="02020603050405020304" pitchFamily="18" charset="0"/>
              </a:rPr>
              <a:t>rrggbb</a:t>
            </a:r>
            <a:endParaRPr lang="en-US" sz="2400" b="1" i="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474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11" name="TextBox 10"/>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HEX value: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99" y="2357206"/>
            <a:ext cx="4115374" cy="381053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681" y="1406237"/>
            <a:ext cx="5301918" cy="5248899"/>
          </a:xfrm>
          <a:prstGeom prst="rect">
            <a:avLst/>
          </a:prstGeom>
        </p:spPr>
      </p:pic>
    </p:spTree>
    <p:extLst>
      <p:ext uri="{BB962C8B-B14F-4D97-AF65-F5344CB8AC3E}">
        <p14:creationId xmlns:p14="http://schemas.microsoft.com/office/powerpoint/2010/main" val="395226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RGB value:</a:t>
            </a:r>
          </a:p>
        </p:txBody>
      </p:sp>
      <p:sp>
        <p:nvSpPr>
          <p:cNvPr id="8" name="TextBox 7"/>
          <p:cNvSpPr txBox="1"/>
          <p:nvPr/>
        </p:nvSpPr>
        <p:spPr>
          <a:xfrm>
            <a:off x="787400" y="2109553"/>
            <a:ext cx="10617199" cy="1938992"/>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Màu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p>
          <a:p>
            <a:endParaRPr lang="en-US" sz="2400" b="1" i="1" dirty="0">
              <a:latin typeface="Times New Roman" panose="02020603050405020304" pitchFamily="18" charset="0"/>
              <a:cs typeface="Times New Roman" panose="02020603050405020304" pitchFamily="18" charset="0"/>
            </a:endParaRPr>
          </a:p>
          <a:p>
            <a:r>
              <a:rPr lang="en-US" sz="2400" b="1" i="1"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red,</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i="1" dirty="0">
                <a:solidFill>
                  <a:srgbClr val="00B050"/>
                </a:solidFill>
                <a:latin typeface="Times New Roman" panose="02020603050405020304" pitchFamily="18" charset="0"/>
                <a:cs typeface="Times New Roman" panose="02020603050405020304" pitchFamily="18" charset="0"/>
              </a:rPr>
              <a:t>green, </a:t>
            </a:r>
            <a:r>
              <a:rPr lang="en-US" sz="2400" i="1" dirty="0">
                <a:solidFill>
                  <a:srgbClr val="0070C0"/>
                </a:solidFill>
                <a:latin typeface="Times New Roman" panose="02020603050405020304" pitchFamily="18" charset="0"/>
                <a:cs typeface="Times New Roman" panose="02020603050405020304" pitchFamily="18" charset="0"/>
              </a:rPr>
              <a:t>blue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0 → 255</a:t>
            </a:r>
          </a:p>
        </p:txBody>
      </p:sp>
      <p:sp>
        <p:nvSpPr>
          <p:cNvPr id="9" name="Rectangle 8"/>
          <p:cNvSpPr/>
          <p:nvPr/>
        </p:nvSpPr>
        <p:spPr>
          <a:xfrm>
            <a:off x="4078756" y="2772862"/>
            <a:ext cx="4051904" cy="656138"/>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err="1">
                <a:solidFill>
                  <a:srgbClr val="552421"/>
                </a:solidFill>
                <a:latin typeface="Times New Roman" panose="02020603050405020304" pitchFamily="18" charset="0"/>
                <a:cs typeface="Times New Roman" panose="02020603050405020304" pitchFamily="18" charset="0"/>
              </a:rPr>
              <a:t>rgb</a:t>
            </a:r>
            <a:r>
              <a:rPr lang="en-US" sz="2400" b="1" i="1" dirty="0">
                <a:solidFill>
                  <a:srgbClr val="552421"/>
                </a:solidFill>
                <a:latin typeface="Times New Roman" panose="02020603050405020304" pitchFamily="18" charset="0"/>
                <a:cs typeface="Times New Roman" panose="02020603050405020304" pitchFamily="18" charset="0"/>
              </a:rPr>
              <a:t>(red, green, blue)</a:t>
            </a:r>
          </a:p>
        </p:txBody>
      </p:sp>
    </p:spTree>
    <p:extLst>
      <p:ext uri="{BB962C8B-B14F-4D97-AF65-F5344CB8AC3E}">
        <p14:creationId xmlns:p14="http://schemas.microsoft.com/office/powerpoint/2010/main" val="318285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RGB value: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83" y="2432165"/>
            <a:ext cx="4363059" cy="35437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486632"/>
            <a:ext cx="5092113" cy="4812977"/>
          </a:xfrm>
          <a:prstGeom prst="rect">
            <a:avLst/>
          </a:prstGeom>
        </p:spPr>
      </p:pic>
    </p:spTree>
    <p:extLst>
      <p:ext uri="{BB962C8B-B14F-4D97-AF65-F5344CB8AC3E}">
        <p14:creationId xmlns:p14="http://schemas.microsoft.com/office/powerpoint/2010/main" val="4094211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Review</a:t>
            </a:r>
          </a:p>
        </p:txBody>
      </p:sp>
      <p:sp>
        <p:nvSpPr>
          <p:cNvPr id="7" name="TextBox 6"/>
          <p:cNvSpPr txBox="1"/>
          <p:nvPr/>
        </p:nvSpPr>
        <p:spPr>
          <a:xfrm>
            <a:off x="787400" y="1408144"/>
            <a:ext cx="10617199" cy="378565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Một số thuộc tính background trong </a:t>
            </a:r>
            <a:r>
              <a:rPr lang="en-US" sz="2400" b="1" dirty="0" err="1">
                <a:solidFill>
                  <a:srgbClr val="552421"/>
                </a:solidFill>
                <a:latin typeface="Times New Roman" panose="02020603050405020304" pitchFamily="18" charset="0"/>
                <a:cs typeface="Times New Roman" panose="02020603050405020304" pitchFamily="18" charset="0"/>
              </a:rPr>
              <a:t>css</a:t>
            </a:r>
            <a:r>
              <a:rPr lang="en-US" sz="2400" b="1" dirty="0">
                <a:solidFill>
                  <a:srgbClr val="552421"/>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Background-color:Thiết</a:t>
            </a:r>
            <a:r>
              <a:rPr lang="en-US" sz="2400" dirty="0">
                <a:latin typeface="Times New Roman" panose="02020603050405020304" pitchFamily="18" charset="0"/>
                <a:cs typeface="Times New Roman" panose="02020603050405020304" pitchFamily="18" charset="0"/>
              </a:rPr>
              <a:t> lập màu nền</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Background-image: Thiết lập hình nền</a:t>
            </a:r>
          </a:p>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Các thuộc tính background đi chung với background-image</a:t>
            </a:r>
          </a:p>
          <a:p>
            <a:pPr marL="800100" lvl="1" indent="-342900">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Background-repeat:Thiết</a:t>
            </a:r>
            <a:r>
              <a:rPr lang="en-US" sz="2400" dirty="0">
                <a:latin typeface="Times New Roman" panose="02020603050405020304" pitchFamily="18" charset="0"/>
                <a:cs typeface="Times New Roman" panose="02020603050405020304" pitchFamily="18" charset="0"/>
              </a:rPr>
              <a:t> lập xem hình nền có lập lại hay không</a:t>
            </a:r>
          </a:p>
          <a:p>
            <a:pPr marL="800100" lvl="1"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Background-position: Thiết lập vị trí hình nền</a:t>
            </a:r>
            <a:endParaRPr lang="en-US" sz="2400" b="1" dirty="0">
              <a:solidFill>
                <a:srgbClr val="55242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4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smtClean="0">
                <a:solidFill>
                  <a:srgbClr val="552421"/>
                </a:solidFill>
                <a:latin typeface="Times New Roman" panose="02020603050405020304" pitchFamily="18" charset="0"/>
                <a:cs typeface="Times New Roman" panose="02020603050405020304" pitchFamily="18" charset="0"/>
              </a:rPr>
              <a:t>Review</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Background-color:</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99" y="2357206"/>
            <a:ext cx="4115374" cy="381053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681" y="1406237"/>
            <a:ext cx="5301918" cy="5248899"/>
          </a:xfrm>
          <a:prstGeom prst="rect">
            <a:avLst/>
          </a:prstGeom>
        </p:spPr>
      </p:pic>
    </p:spTree>
    <p:extLst>
      <p:ext uri="{BB962C8B-B14F-4D97-AF65-F5344CB8AC3E}">
        <p14:creationId xmlns:p14="http://schemas.microsoft.com/office/powerpoint/2010/main" val="160136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787400" y="1408144"/>
            <a:ext cx="10617199" cy="830997"/>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37</a:t>
            </a:fld>
            <a:endParaRPr lang="en-US"/>
          </a:p>
        </p:txBody>
      </p:sp>
      <p:sp>
        <p:nvSpPr>
          <p:cNvPr id="11" name="TextBox 10"/>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a:solidFill>
                  <a:srgbClr val="552421"/>
                </a:solidFill>
                <a:latin typeface="Times New Roman" panose="02020603050405020304" pitchFamily="18" charset="0"/>
                <a:cs typeface="Times New Roman" panose="02020603050405020304" pitchFamily="18" charset="0"/>
              </a:rPr>
              <a:t>4</a:t>
            </a:r>
            <a:r>
              <a:rPr lang="en-US" sz="3000" dirty="0" smtClean="0">
                <a:solidFill>
                  <a:srgbClr val="552421"/>
                </a:solidFill>
                <a:latin typeface="Times New Roman" panose="02020603050405020304" pitchFamily="18" charset="0"/>
                <a:cs typeface="Times New Roman" panose="02020603050405020304" pitchFamily="18" charset="0"/>
              </a:rPr>
              <a:t>:Xử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Carousel</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424" y="1294081"/>
            <a:ext cx="10058400" cy="4035025"/>
          </a:xfrm>
          <a:prstGeom prst="rect">
            <a:avLst/>
          </a:prstGeom>
        </p:spPr>
      </p:pic>
      <p:sp>
        <p:nvSpPr>
          <p:cNvPr id="12" name="TextBox 11"/>
          <p:cNvSpPr txBox="1"/>
          <p:nvPr/>
        </p:nvSpPr>
        <p:spPr>
          <a:xfrm>
            <a:off x="1106424" y="5686349"/>
            <a:ext cx="10137648" cy="769441"/>
          </a:xfrm>
          <a:prstGeom prst="rect">
            <a:avLst/>
          </a:prstGeom>
          <a:noFill/>
        </p:spPr>
        <p:txBody>
          <a:bodyPr wrap="square" rtlCol="0">
            <a:spAutoFit/>
          </a:bodyPr>
          <a:lstStyle/>
          <a:p>
            <a:pPr marL="342900" indent="-342900">
              <a:buFont typeface="Wingdings" pitchFamily="2" charset="2"/>
              <a:buChar char="v"/>
            </a:pPr>
            <a:r>
              <a:rPr lang="en-US" sz="2200" dirty="0" err="1" smtClean="0">
                <a:solidFill>
                  <a:srgbClr val="552421"/>
                </a:solidFill>
                <a:latin typeface="Times New Roman" panose="02020603050405020304" pitchFamily="18" charset="0"/>
                <a:cs typeface="Times New Roman" panose="02020603050405020304" pitchFamily="18" charset="0"/>
              </a:rPr>
              <a:t>Hiện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tại</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chúng</a:t>
            </a:r>
            <a:r>
              <a:rPr lang="en-US" sz="2200" dirty="0" smtClean="0">
                <a:solidFill>
                  <a:srgbClr val="552421"/>
                </a:solidFill>
                <a:latin typeface="Times New Roman" panose="02020603050405020304" pitchFamily="18" charset="0"/>
                <a:cs typeface="Times New Roman" panose="02020603050405020304" pitchFamily="18" charset="0"/>
              </a:rPr>
              <a:t> ta </a:t>
            </a:r>
            <a:r>
              <a:rPr lang="en-US" sz="2200" dirty="0" err="1" smtClean="0">
                <a:solidFill>
                  <a:srgbClr val="552421"/>
                </a:solidFill>
                <a:latin typeface="Times New Roman" panose="02020603050405020304" pitchFamily="18" charset="0"/>
                <a:cs typeface="Times New Roman" panose="02020603050405020304" pitchFamily="18" charset="0"/>
              </a:rPr>
              <a:t>chưa</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làm</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được</a:t>
            </a:r>
            <a:r>
              <a:rPr lang="en-US" sz="2200" dirty="0" smtClean="0">
                <a:solidFill>
                  <a:srgbClr val="552421"/>
                </a:solidFill>
                <a:latin typeface="Times New Roman" panose="02020603050405020304" pitchFamily="18" charset="0"/>
                <a:cs typeface="Times New Roman" panose="02020603050405020304" pitchFamily="18" charset="0"/>
              </a:rPr>
              <a:t> carousel </a:t>
            </a:r>
            <a:r>
              <a:rPr lang="en-US" sz="2200" dirty="0" err="1" smtClean="0">
                <a:solidFill>
                  <a:srgbClr val="552421"/>
                </a:solidFill>
                <a:latin typeface="Times New Roman" panose="02020603050405020304" pitchFamily="18" charset="0"/>
                <a:cs typeface="Times New Roman" panose="02020603050405020304" pitchFamily="18" charset="0"/>
              </a:rPr>
              <a:t>chuyển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động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nên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chỉ</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cần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tạo</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một</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div </a:t>
            </a:r>
            <a:r>
              <a:rPr lang="en-US" sz="2200" dirty="0" err="1" smtClean="0">
                <a:solidFill>
                  <a:srgbClr val="552421"/>
                </a:solidFill>
                <a:latin typeface="Times New Roman" panose="02020603050405020304" pitchFamily="18" charset="0"/>
                <a:cs typeface="Times New Roman" panose="02020603050405020304" pitchFamily="18" charset="0"/>
              </a:rPr>
              <a:t>và</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gắn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hình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nên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cho</a:t>
            </a:r>
            <a:r>
              <a:rPr lang="en-US" sz="2200" dirty="0" smtClean="0">
                <a:solidFill>
                  <a:srgbClr val="552421"/>
                </a:solidFill>
                <a:latin typeface="Times New Roman" panose="02020603050405020304" pitchFamily="18" charset="0"/>
                <a:cs typeface="Times New Roman" panose="02020603050405020304" pitchFamily="18" charset="0"/>
              </a:rPr>
              <a:t> div </a:t>
            </a:r>
            <a:r>
              <a:rPr lang="en-US" sz="2200" dirty="0" err="1" smtClean="0">
                <a:solidFill>
                  <a:srgbClr val="552421"/>
                </a:solidFill>
                <a:latin typeface="Times New Roman" panose="02020603050405020304" pitchFamily="18" charset="0"/>
                <a:cs typeface="Times New Roman" panose="02020603050405020304" pitchFamily="18" charset="0"/>
              </a:rPr>
              <a:t>là</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được</a:t>
            </a:r>
            <a:endParaRPr lang="en-US" sz="22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47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4:Xử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Carousel</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1335656" y="1555840"/>
            <a:ext cx="2671312"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HTML</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6188116" y="1534536"/>
            <a:ext cx="4298197"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CSS</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91" y="2234032"/>
            <a:ext cx="4183743" cy="169940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9632" y="2265077"/>
            <a:ext cx="5354800" cy="3541535"/>
          </a:xfrm>
          <a:prstGeom prst="rect">
            <a:avLst/>
          </a:prstGeom>
        </p:spPr>
      </p:pic>
      <p:sp>
        <p:nvSpPr>
          <p:cNvPr id="12" name="Rectangle 11"/>
          <p:cNvSpPr/>
          <p:nvPr/>
        </p:nvSpPr>
        <p:spPr>
          <a:xfrm>
            <a:off x="5782674" y="2670347"/>
            <a:ext cx="1250830" cy="284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4" name="Straight Arrow Connector 13"/>
          <p:cNvCxnSpPr/>
          <p:nvPr/>
        </p:nvCxnSpPr>
        <p:spPr>
          <a:xfrm>
            <a:off x="7033504" y="2812682"/>
            <a:ext cx="25879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8223" y="1690880"/>
            <a:ext cx="1846205" cy="246221"/>
          </a:xfrm>
          <a:prstGeom prst="rect">
            <a:avLst/>
          </a:prstGeom>
          <a:noFill/>
          <a:ln>
            <a:solidFill>
              <a:srgbClr val="FF0000"/>
            </a:solidFill>
          </a:ln>
        </p:spPr>
        <p:txBody>
          <a:bodyPr wrap="squar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div </a:t>
            </a:r>
            <a:r>
              <a:rPr lang="en-US" sz="1000" dirty="0" err="1" smtClean="0">
                <a:solidFill>
                  <a:srgbClr val="FF0000"/>
                </a:solidFill>
              </a:rPr>
              <a:t>thông</a:t>
            </a:r>
            <a:r>
              <a:rPr lang="en-US" sz="1000" dirty="0" smtClean="0">
                <a:solidFill>
                  <a:srgbClr val="FF0000"/>
                </a:solidFill>
              </a:rPr>
              <a:t> qua id</a:t>
            </a:r>
            <a:endParaRPr lang="vi-VN" sz="1000" dirty="0">
              <a:solidFill>
                <a:srgbClr val="FF0000"/>
              </a:solidFill>
            </a:endParaRPr>
          </a:p>
        </p:txBody>
      </p:sp>
      <p:sp>
        <p:nvSpPr>
          <p:cNvPr id="15" name="Rectangle 14"/>
          <p:cNvSpPr/>
          <p:nvPr/>
        </p:nvSpPr>
        <p:spPr>
          <a:xfrm>
            <a:off x="5564136" y="2290955"/>
            <a:ext cx="931589" cy="2706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 name="Straight Arrow Connector 19"/>
          <p:cNvCxnSpPr/>
          <p:nvPr/>
        </p:nvCxnSpPr>
        <p:spPr>
          <a:xfrm flipH="1" flipV="1">
            <a:off x="5313972" y="1937101"/>
            <a:ext cx="215660" cy="3279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92297" y="2254994"/>
            <a:ext cx="3514131" cy="707886"/>
          </a:xfrm>
          <a:prstGeom prst="rect">
            <a:avLst/>
          </a:prstGeom>
          <a:noFill/>
          <a:ln>
            <a:noFill/>
          </a:ln>
        </p:spPr>
        <p:txBody>
          <a:bodyPr wrap="square" rtlCol="0">
            <a:spAutoFit/>
          </a:bodyPr>
          <a:lstStyle/>
          <a:p>
            <a:r>
              <a:rPr lang="en-US" sz="1000" dirty="0" err="1" smtClean="0">
                <a:solidFill>
                  <a:schemeClr val="accent2"/>
                </a:solidFill>
              </a:rPr>
              <a:t>Xét</a:t>
            </a:r>
            <a:r>
              <a:rPr lang="en-US" sz="1000" dirty="0" smtClean="0">
                <a:solidFill>
                  <a:schemeClr val="accent2"/>
                </a:solidFill>
              </a:rPr>
              <a:t> </a:t>
            </a:r>
            <a:r>
              <a:rPr lang="en-US" sz="1000" dirty="0" err="1" smtClean="0">
                <a:solidFill>
                  <a:schemeClr val="accent2"/>
                </a:solidFill>
              </a:rPr>
              <a:t>chiều</a:t>
            </a:r>
            <a:r>
              <a:rPr lang="en-US" sz="1000" dirty="0" smtClean="0">
                <a:solidFill>
                  <a:schemeClr val="accent2"/>
                </a:solidFill>
              </a:rPr>
              <a:t> </a:t>
            </a:r>
            <a:r>
              <a:rPr lang="en-US" sz="1000" dirty="0" err="1" smtClean="0">
                <a:solidFill>
                  <a:schemeClr val="accent2"/>
                </a:solidFill>
              </a:rPr>
              <a:t>cao</a:t>
            </a:r>
            <a:r>
              <a:rPr lang="en-US" sz="1000" dirty="0" smtClean="0">
                <a:solidFill>
                  <a:schemeClr val="accent2"/>
                </a:solidFill>
              </a:rPr>
              <a:t> </a:t>
            </a:r>
            <a:r>
              <a:rPr lang="en-US" sz="1000" dirty="0" err="1" smtClean="0">
                <a:solidFill>
                  <a:schemeClr val="accent2"/>
                </a:solidFill>
              </a:rPr>
              <a:t>cho</a:t>
            </a:r>
            <a:r>
              <a:rPr lang="en-US" sz="1000" dirty="0" smtClean="0">
                <a:solidFill>
                  <a:schemeClr val="accent2"/>
                </a:solidFill>
              </a:rPr>
              <a:t> </a:t>
            </a:r>
            <a:r>
              <a:rPr lang="en-US" sz="1000" dirty="0" err="1" smtClean="0">
                <a:solidFill>
                  <a:schemeClr val="accent2"/>
                </a:solidFill>
              </a:rPr>
              <a:t>thẻ</a:t>
            </a:r>
            <a:r>
              <a:rPr lang="en-US" sz="1000" dirty="0" smtClean="0">
                <a:solidFill>
                  <a:schemeClr val="accent2"/>
                </a:solidFill>
              </a:rPr>
              <a:t> div. </a:t>
            </a:r>
            <a:r>
              <a:rPr lang="en-US" sz="1000" dirty="0" err="1" smtClean="0">
                <a:solidFill>
                  <a:schemeClr val="accent2"/>
                </a:solidFill>
              </a:rPr>
              <a:t>Tại</a:t>
            </a:r>
            <a:r>
              <a:rPr lang="en-US" sz="1000" dirty="0" smtClean="0">
                <a:solidFill>
                  <a:schemeClr val="accent2"/>
                </a:solidFill>
              </a:rPr>
              <a:t> </a:t>
            </a:r>
            <a:r>
              <a:rPr lang="en-US" sz="1000" dirty="0" err="1" smtClean="0">
                <a:solidFill>
                  <a:schemeClr val="accent2"/>
                </a:solidFill>
              </a:rPr>
              <a:t>sao</a:t>
            </a:r>
            <a:r>
              <a:rPr lang="en-US" sz="1000" dirty="0" smtClean="0">
                <a:solidFill>
                  <a:schemeClr val="accent2"/>
                </a:solidFill>
              </a:rPr>
              <a:t> </a:t>
            </a:r>
            <a:r>
              <a:rPr lang="en-US" sz="1000" dirty="0" err="1" smtClean="0">
                <a:solidFill>
                  <a:schemeClr val="accent2"/>
                </a:solidFill>
              </a:rPr>
              <a:t>phải</a:t>
            </a:r>
            <a:r>
              <a:rPr lang="en-US" sz="1000" dirty="0" smtClean="0">
                <a:solidFill>
                  <a:schemeClr val="accent2"/>
                </a:solidFill>
              </a:rPr>
              <a:t> </a:t>
            </a:r>
            <a:r>
              <a:rPr lang="en-US" sz="1000" dirty="0" err="1" smtClean="0">
                <a:solidFill>
                  <a:schemeClr val="accent2"/>
                </a:solidFill>
              </a:rPr>
              <a:t>xét</a:t>
            </a:r>
            <a:r>
              <a:rPr lang="en-US" sz="1000" dirty="0" smtClean="0">
                <a:solidFill>
                  <a:schemeClr val="accent2"/>
                </a:solidFill>
              </a:rPr>
              <a:t>?</a:t>
            </a:r>
          </a:p>
          <a:p>
            <a:r>
              <a:rPr lang="en-US" sz="1000" dirty="0" err="1" smtClean="0">
                <a:solidFill>
                  <a:schemeClr val="accent2"/>
                </a:solidFill>
              </a:rPr>
              <a:t>Mặc</a:t>
            </a:r>
            <a:r>
              <a:rPr lang="en-US" sz="1000" dirty="0" smtClean="0">
                <a:solidFill>
                  <a:schemeClr val="accent2"/>
                </a:solidFill>
              </a:rPr>
              <a:t> </a:t>
            </a:r>
            <a:r>
              <a:rPr lang="en-US" sz="1000" dirty="0" err="1" smtClean="0">
                <a:solidFill>
                  <a:schemeClr val="accent2"/>
                </a:solidFill>
              </a:rPr>
              <a:t>định</a:t>
            </a:r>
            <a:r>
              <a:rPr lang="en-US" sz="1000" dirty="0" smtClean="0">
                <a:solidFill>
                  <a:schemeClr val="accent2"/>
                </a:solidFill>
              </a:rPr>
              <a:t>  </a:t>
            </a:r>
            <a:r>
              <a:rPr lang="en-US" sz="1000" dirty="0" err="1" smtClean="0">
                <a:solidFill>
                  <a:schemeClr val="accent2"/>
                </a:solidFill>
              </a:rPr>
              <a:t>thẻ</a:t>
            </a:r>
            <a:r>
              <a:rPr lang="en-US" sz="1000" dirty="0" smtClean="0">
                <a:solidFill>
                  <a:schemeClr val="accent2"/>
                </a:solidFill>
              </a:rPr>
              <a:t> div </a:t>
            </a:r>
            <a:r>
              <a:rPr lang="en-US" sz="1000" dirty="0" err="1" smtClean="0">
                <a:solidFill>
                  <a:schemeClr val="accent2"/>
                </a:solidFill>
              </a:rPr>
              <a:t>sẽ</a:t>
            </a:r>
            <a:r>
              <a:rPr lang="en-US" sz="1000" dirty="0" smtClean="0">
                <a:solidFill>
                  <a:schemeClr val="accent2"/>
                </a:solidFill>
              </a:rPr>
              <a:t> </a:t>
            </a:r>
            <a:r>
              <a:rPr lang="en-US" sz="1000" dirty="0" err="1" smtClean="0">
                <a:solidFill>
                  <a:schemeClr val="accent2"/>
                </a:solidFill>
              </a:rPr>
              <a:t>có</a:t>
            </a:r>
            <a:r>
              <a:rPr lang="en-US" sz="1000" dirty="0" smtClean="0">
                <a:solidFill>
                  <a:schemeClr val="accent2"/>
                </a:solidFill>
              </a:rPr>
              <a:t> </a:t>
            </a:r>
            <a:r>
              <a:rPr lang="en-US" sz="1000" dirty="0" err="1" smtClean="0">
                <a:solidFill>
                  <a:schemeClr val="accent2"/>
                </a:solidFill>
              </a:rPr>
              <a:t>chiều</a:t>
            </a:r>
            <a:r>
              <a:rPr lang="en-US" sz="1000" dirty="0" smtClean="0">
                <a:solidFill>
                  <a:schemeClr val="accent2"/>
                </a:solidFill>
              </a:rPr>
              <a:t> </a:t>
            </a:r>
            <a:r>
              <a:rPr lang="en-US" sz="1000" dirty="0" err="1" smtClean="0">
                <a:solidFill>
                  <a:schemeClr val="accent2"/>
                </a:solidFill>
              </a:rPr>
              <a:t>cao</a:t>
            </a:r>
            <a:r>
              <a:rPr lang="en-US" sz="1000" dirty="0" smtClean="0">
                <a:solidFill>
                  <a:schemeClr val="accent2"/>
                </a:solidFill>
              </a:rPr>
              <a:t> </a:t>
            </a:r>
            <a:r>
              <a:rPr lang="en-US" sz="1000" dirty="0" err="1" smtClean="0">
                <a:solidFill>
                  <a:schemeClr val="accent2"/>
                </a:solidFill>
              </a:rPr>
              <a:t>tương</a:t>
            </a:r>
            <a:r>
              <a:rPr lang="en-US" sz="1000" dirty="0" smtClean="0">
                <a:solidFill>
                  <a:schemeClr val="accent2"/>
                </a:solidFill>
              </a:rPr>
              <a:t> </a:t>
            </a:r>
            <a:r>
              <a:rPr lang="en-US" sz="1000" dirty="0" err="1" smtClean="0">
                <a:solidFill>
                  <a:schemeClr val="accent2"/>
                </a:solidFill>
              </a:rPr>
              <a:t>ứng</a:t>
            </a:r>
            <a:r>
              <a:rPr lang="en-US" sz="1000" dirty="0" smtClean="0">
                <a:solidFill>
                  <a:schemeClr val="accent2"/>
                </a:solidFill>
              </a:rPr>
              <a:t> </a:t>
            </a:r>
            <a:r>
              <a:rPr lang="en-US" sz="1000" dirty="0" err="1" smtClean="0">
                <a:solidFill>
                  <a:schemeClr val="accent2"/>
                </a:solidFill>
              </a:rPr>
              <a:t>với</a:t>
            </a:r>
            <a:r>
              <a:rPr lang="en-US" sz="1000" dirty="0" smtClean="0">
                <a:solidFill>
                  <a:schemeClr val="accent2"/>
                </a:solidFill>
              </a:rPr>
              <a:t> </a:t>
            </a:r>
            <a:r>
              <a:rPr lang="en-US" sz="1000" dirty="0" err="1" smtClean="0">
                <a:solidFill>
                  <a:schemeClr val="accent2"/>
                </a:solidFill>
              </a:rPr>
              <a:t>nội</a:t>
            </a:r>
            <a:r>
              <a:rPr lang="en-US" sz="1000" dirty="0" smtClean="0">
                <a:solidFill>
                  <a:schemeClr val="accent2"/>
                </a:solidFill>
              </a:rPr>
              <a:t> dung </a:t>
            </a:r>
            <a:r>
              <a:rPr lang="en-US" sz="1000" dirty="0" err="1" smtClean="0">
                <a:solidFill>
                  <a:schemeClr val="accent2"/>
                </a:solidFill>
              </a:rPr>
              <a:t>của</a:t>
            </a:r>
            <a:r>
              <a:rPr lang="en-US" sz="1000" dirty="0" smtClean="0">
                <a:solidFill>
                  <a:schemeClr val="accent2"/>
                </a:solidFill>
              </a:rPr>
              <a:t> </a:t>
            </a:r>
            <a:r>
              <a:rPr lang="en-US" sz="1000" dirty="0" err="1" smtClean="0">
                <a:solidFill>
                  <a:schemeClr val="accent2"/>
                </a:solidFill>
              </a:rPr>
              <a:t>nó</a:t>
            </a:r>
            <a:r>
              <a:rPr lang="en-US" sz="1000" dirty="0" smtClean="0">
                <a:solidFill>
                  <a:schemeClr val="accent2"/>
                </a:solidFill>
              </a:rPr>
              <a:t>, </a:t>
            </a:r>
            <a:r>
              <a:rPr lang="en-US" sz="1000" dirty="0" err="1" smtClean="0">
                <a:solidFill>
                  <a:schemeClr val="accent2"/>
                </a:solidFill>
              </a:rPr>
              <a:t>nhưng</a:t>
            </a:r>
            <a:r>
              <a:rPr lang="en-US" sz="1000" dirty="0" smtClean="0">
                <a:solidFill>
                  <a:schemeClr val="accent2"/>
                </a:solidFill>
              </a:rPr>
              <a:t> ở </a:t>
            </a:r>
            <a:r>
              <a:rPr lang="en-US" sz="1000" dirty="0" err="1" smtClean="0">
                <a:solidFill>
                  <a:schemeClr val="accent2"/>
                </a:solidFill>
              </a:rPr>
              <a:t>đây</a:t>
            </a:r>
            <a:r>
              <a:rPr lang="en-US" sz="1000" dirty="0" smtClean="0">
                <a:solidFill>
                  <a:schemeClr val="accent2"/>
                </a:solidFill>
              </a:rPr>
              <a:t> div </a:t>
            </a:r>
            <a:r>
              <a:rPr lang="en-US" sz="1000" dirty="0" err="1" smtClean="0">
                <a:solidFill>
                  <a:schemeClr val="accent2"/>
                </a:solidFill>
              </a:rPr>
              <a:t>ko</a:t>
            </a:r>
            <a:r>
              <a:rPr lang="en-US" sz="1000" dirty="0" smtClean="0">
                <a:solidFill>
                  <a:schemeClr val="accent2"/>
                </a:solidFill>
              </a:rPr>
              <a:t> </a:t>
            </a:r>
            <a:r>
              <a:rPr lang="en-US" sz="1000" dirty="0" err="1" smtClean="0">
                <a:solidFill>
                  <a:schemeClr val="accent2"/>
                </a:solidFill>
              </a:rPr>
              <a:t>có</a:t>
            </a:r>
            <a:r>
              <a:rPr lang="en-US" sz="1000" dirty="0" smtClean="0">
                <a:solidFill>
                  <a:schemeClr val="accent2"/>
                </a:solidFill>
              </a:rPr>
              <a:t> </a:t>
            </a:r>
            <a:r>
              <a:rPr lang="en-US" sz="1000" dirty="0" err="1" smtClean="0">
                <a:solidFill>
                  <a:schemeClr val="accent2"/>
                </a:solidFill>
              </a:rPr>
              <a:t>nội</a:t>
            </a:r>
            <a:r>
              <a:rPr lang="en-US" sz="1000" dirty="0" smtClean="0">
                <a:solidFill>
                  <a:schemeClr val="accent2"/>
                </a:solidFill>
              </a:rPr>
              <a:t> dung, </a:t>
            </a:r>
            <a:r>
              <a:rPr lang="en-US" sz="1000" dirty="0" err="1" smtClean="0">
                <a:solidFill>
                  <a:schemeClr val="accent2"/>
                </a:solidFill>
              </a:rPr>
              <a:t>nen</a:t>
            </a:r>
            <a:r>
              <a:rPr lang="en-US" sz="1000" dirty="0" smtClean="0">
                <a:solidFill>
                  <a:schemeClr val="accent2"/>
                </a:solidFill>
              </a:rPr>
              <a:t> </a:t>
            </a:r>
            <a:r>
              <a:rPr lang="en-US" sz="1000" dirty="0" err="1" smtClean="0">
                <a:solidFill>
                  <a:schemeClr val="accent2"/>
                </a:solidFill>
              </a:rPr>
              <a:t>phải</a:t>
            </a:r>
            <a:r>
              <a:rPr lang="en-US" sz="1000" dirty="0" smtClean="0">
                <a:solidFill>
                  <a:schemeClr val="accent2"/>
                </a:solidFill>
              </a:rPr>
              <a:t> </a:t>
            </a:r>
            <a:r>
              <a:rPr lang="en-US" sz="1000" dirty="0" err="1" smtClean="0">
                <a:solidFill>
                  <a:schemeClr val="accent2"/>
                </a:solidFill>
              </a:rPr>
              <a:t>xét</a:t>
            </a:r>
            <a:r>
              <a:rPr lang="en-US" sz="1000" dirty="0" smtClean="0">
                <a:solidFill>
                  <a:schemeClr val="accent2"/>
                </a:solidFill>
              </a:rPr>
              <a:t> </a:t>
            </a:r>
            <a:r>
              <a:rPr lang="en-US" sz="1000" dirty="0" err="1" smtClean="0">
                <a:solidFill>
                  <a:schemeClr val="accent2"/>
                </a:solidFill>
              </a:rPr>
              <a:t>chiều</a:t>
            </a:r>
            <a:r>
              <a:rPr lang="en-US" sz="1000" dirty="0" smtClean="0">
                <a:solidFill>
                  <a:schemeClr val="accent2"/>
                </a:solidFill>
              </a:rPr>
              <a:t> </a:t>
            </a:r>
            <a:r>
              <a:rPr lang="en-US" sz="1000" dirty="0" err="1" smtClean="0">
                <a:solidFill>
                  <a:schemeClr val="accent2"/>
                </a:solidFill>
              </a:rPr>
              <a:t>cao</a:t>
            </a:r>
            <a:r>
              <a:rPr lang="en-US" sz="1000" dirty="0" smtClean="0">
                <a:solidFill>
                  <a:schemeClr val="accent2"/>
                </a:solidFill>
              </a:rPr>
              <a:t> </a:t>
            </a:r>
            <a:r>
              <a:rPr lang="en-US" sz="1000" dirty="0" err="1" smtClean="0">
                <a:solidFill>
                  <a:schemeClr val="accent2"/>
                </a:solidFill>
              </a:rPr>
              <a:t>mới</a:t>
            </a:r>
            <a:r>
              <a:rPr lang="en-US" sz="1000" dirty="0" smtClean="0">
                <a:solidFill>
                  <a:schemeClr val="accent2"/>
                </a:solidFill>
              </a:rPr>
              <a:t> </a:t>
            </a:r>
            <a:r>
              <a:rPr lang="en-US" sz="1000" dirty="0" err="1" smtClean="0">
                <a:solidFill>
                  <a:schemeClr val="accent2"/>
                </a:solidFill>
              </a:rPr>
              <a:t>hiển</a:t>
            </a:r>
            <a:r>
              <a:rPr lang="en-US" sz="1000" dirty="0" smtClean="0">
                <a:solidFill>
                  <a:schemeClr val="accent2"/>
                </a:solidFill>
              </a:rPr>
              <a:t> </a:t>
            </a:r>
            <a:r>
              <a:rPr lang="en-US" sz="1000" dirty="0" err="1" smtClean="0">
                <a:solidFill>
                  <a:schemeClr val="accent2"/>
                </a:solidFill>
              </a:rPr>
              <a:t>thị</a:t>
            </a:r>
            <a:r>
              <a:rPr lang="en-US" sz="1000" dirty="0" smtClean="0">
                <a:solidFill>
                  <a:schemeClr val="accent2"/>
                </a:solidFill>
              </a:rPr>
              <a:t> </a:t>
            </a:r>
            <a:r>
              <a:rPr lang="en-US" sz="1000" dirty="0" err="1" smtClean="0">
                <a:solidFill>
                  <a:schemeClr val="accent2"/>
                </a:solidFill>
              </a:rPr>
              <a:t>được</a:t>
            </a:r>
            <a:r>
              <a:rPr lang="en-US" sz="1000" dirty="0" smtClean="0">
                <a:solidFill>
                  <a:schemeClr val="accent2"/>
                </a:solidFill>
              </a:rPr>
              <a:t> </a:t>
            </a:r>
            <a:r>
              <a:rPr lang="en-US" sz="1000" dirty="0" err="1" smtClean="0">
                <a:solidFill>
                  <a:schemeClr val="accent2"/>
                </a:solidFill>
              </a:rPr>
              <a:t>hình</a:t>
            </a:r>
            <a:r>
              <a:rPr lang="en-US" sz="1000" dirty="0" smtClean="0">
                <a:solidFill>
                  <a:schemeClr val="accent2"/>
                </a:solidFill>
              </a:rPr>
              <a:t> </a:t>
            </a:r>
            <a:r>
              <a:rPr lang="en-US" sz="1000" dirty="0" err="1" smtClean="0">
                <a:solidFill>
                  <a:schemeClr val="accent2"/>
                </a:solidFill>
              </a:rPr>
              <a:t>nền</a:t>
            </a:r>
            <a:endParaRPr lang="vi-VN" sz="1000" dirty="0">
              <a:solidFill>
                <a:schemeClr val="accent2"/>
              </a:solidFill>
            </a:endParaRPr>
          </a:p>
        </p:txBody>
      </p:sp>
      <p:sp>
        <p:nvSpPr>
          <p:cNvPr id="22" name="Rectangle 21"/>
          <p:cNvSpPr/>
          <p:nvPr/>
        </p:nvSpPr>
        <p:spPr>
          <a:xfrm>
            <a:off x="1483743" y="2611946"/>
            <a:ext cx="1613140" cy="390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p:cNvSpPr/>
          <p:nvPr/>
        </p:nvSpPr>
        <p:spPr>
          <a:xfrm>
            <a:off x="5782674" y="3036761"/>
            <a:ext cx="1380226"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p:cNvSpPr/>
          <p:nvPr/>
        </p:nvSpPr>
        <p:spPr>
          <a:xfrm>
            <a:off x="5771108" y="3478354"/>
            <a:ext cx="3591528"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5782674" y="3870441"/>
            <a:ext cx="2424358"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p:cNvSpPr/>
          <p:nvPr/>
        </p:nvSpPr>
        <p:spPr>
          <a:xfrm>
            <a:off x="5771108" y="4251652"/>
            <a:ext cx="2424358"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p:cNvSpPr/>
          <p:nvPr/>
        </p:nvSpPr>
        <p:spPr>
          <a:xfrm>
            <a:off x="5771107" y="4617656"/>
            <a:ext cx="2910042"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p:cNvSpPr/>
          <p:nvPr/>
        </p:nvSpPr>
        <p:spPr>
          <a:xfrm>
            <a:off x="5782674" y="5013652"/>
            <a:ext cx="2424358" cy="28919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3" name="Straight Arrow Connector 32"/>
          <p:cNvCxnSpPr/>
          <p:nvPr/>
        </p:nvCxnSpPr>
        <p:spPr>
          <a:xfrm>
            <a:off x="7162900" y="3181357"/>
            <a:ext cx="25879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21693" y="3036761"/>
            <a:ext cx="3514131" cy="246221"/>
          </a:xfrm>
          <a:prstGeom prst="rect">
            <a:avLst/>
          </a:prstGeom>
          <a:noFill/>
          <a:ln>
            <a:noFill/>
          </a:ln>
        </p:spPr>
        <p:txBody>
          <a:bodyPr wrap="square" rtlCol="0">
            <a:spAutoFit/>
          </a:bodyPr>
          <a:lstStyle/>
          <a:p>
            <a:r>
              <a:rPr lang="en-US" sz="1000" dirty="0" err="1" smtClean="0">
                <a:solidFill>
                  <a:schemeClr val="accent2"/>
                </a:solidFill>
              </a:rPr>
              <a:t>Cách</a:t>
            </a:r>
            <a:r>
              <a:rPr lang="en-US" sz="1000" dirty="0" smtClean="0">
                <a:solidFill>
                  <a:schemeClr val="accent2"/>
                </a:solidFill>
              </a:rPr>
              <a:t> </a:t>
            </a:r>
            <a:r>
              <a:rPr lang="en-US" sz="1000" dirty="0" err="1" smtClean="0">
                <a:solidFill>
                  <a:schemeClr val="accent2"/>
                </a:solidFill>
              </a:rPr>
              <a:t>phần</a:t>
            </a:r>
            <a:r>
              <a:rPr lang="en-US" sz="1000" dirty="0" smtClean="0">
                <a:solidFill>
                  <a:schemeClr val="accent2"/>
                </a:solidFill>
              </a:rPr>
              <a:t> </a:t>
            </a:r>
            <a:r>
              <a:rPr lang="en-US" sz="1000" dirty="0" err="1" smtClean="0">
                <a:solidFill>
                  <a:schemeClr val="accent2"/>
                </a:solidFill>
              </a:rPr>
              <a:t>tử</a:t>
            </a:r>
            <a:r>
              <a:rPr lang="en-US" sz="1000" dirty="0" smtClean="0">
                <a:solidFill>
                  <a:schemeClr val="accent2"/>
                </a:solidFill>
              </a:rPr>
              <a:t> ở </a:t>
            </a:r>
            <a:r>
              <a:rPr lang="en-US" sz="1000" dirty="0" err="1" smtClean="0">
                <a:solidFill>
                  <a:schemeClr val="accent2"/>
                </a:solidFill>
              </a:rPr>
              <a:t>trên</a:t>
            </a:r>
            <a:r>
              <a:rPr lang="en-US" sz="1000" dirty="0" smtClean="0">
                <a:solidFill>
                  <a:schemeClr val="accent2"/>
                </a:solidFill>
              </a:rPr>
              <a:t> 10px</a:t>
            </a:r>
            <a:endParaRPr lang="vi-VN" sz="1000" dirty="0">
              <a:solidFill>
                <a:schemeClr val="accent2"/>
              </a:solidFill>
            </a:endParaRPr>
          </a:p>
        </p:txBody>
      </p:sp>
      <p:cxnSp>
        <p:nvCxnSpPr>
          <p:cNvPr id="26" name="Straight Arrow Connector 25"/>
          <p:cNvCxnSpPr/>
          <p:nvPr/>
        </p:nvCxnSpPr>
        <p:spPr>
          <a:xfrm>
            <a:off x="9362636" y="3622950"/>
            <a:ext cx="23291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4432" y="2265077"/>
            <a:ext cx="1173493" cy="3541535"/>
          </a:xfrm>
          <a:prstGeom prst="rect">
            <a:avLst/>
          </a:prstGeom>
        </p:spPr>
      </p:pic>
      <p:sp>
        <p:nvSpPr>
          <p:cNvPr id="40" name="TextBox 39"/>
          <p:cNvSpPr txBox="1"/>
          <p:nvPr/>
        </p:nvSpPr>
        <p:spPr>
          <a:xfrm>
            <a:off x="9694851" y="3422895"/>
            <a:ext cx="1857403" cy="400110"/>
          </a:xfrm>
          <a:prstGeom prst="rect">
            <a:avLst/>
          </a:prstGeom>
          <a:noFill/>
          <a:ln>
            <a:noFill/>
          </a:ln>
        </p:spPr>
        <p:txBody>
          <a:bodyPr wrap="square" rtlCol="0">
            <a:spAutoFit/>
          </a:bodyPr>
          <a:lstStyle/>
          <a:p>
            <a:r>
              <a:rPr lang="en-US" sz="1000" dirty="0" err="1" smtClean="0">
                <a:solidFill>
                  <a:schemeClr val="accent2"/>
                </a:solidFill>
              </a:rPr>
              <a:t>Xét</a:t>
            </a:r>
            <a:r>
              <a:rPr lang="en-US" sz="1000" dirty="0" smtClean="0">
                <a:solidFill>
                  <a:schemeClr val="accent2"/>
                </a:solidFill>
              </a:rPr>
              <a:t> </a:t>
            </a:r>
            <a:r>
              <a:rPr lang="en-US" sz="1000" dirty="0" err="1" smtClean="0">
                <a:solidFill>
                  <a:schemeClr val="accent2"/>
                </a:solidFill>
              </a:rPr>
              <a:t>hình</a:t>
            </a:r>
            <a:r>
              <a:rPr lang="en-US" sz="1000" dirty="0" smtClean="0">
                <a:solidFill>
                  <a:schemeClr val="accent2"/>
                </a:solidFill>
              </a:rPr>
              <a:t> </a:t>
            </a:r>
            <a:r>
              <a:rPr lang="en-US" sz="1000" dirty="0" err="1" smtClean="0">
                <a:solidFill>
                  <a:schemeClr val="accent2"/>
                </a:solidFill>
              </a:rPr>
              <a:t>nền</a:t>
            </a:r>
            <a:r>
              <a:rPr lang="en-US" sz="1000" dirty="0" smtClean="0">
                <a:solidFill>
                  <a:schemeClr val="accent2"/>
                </a:solidFill>
              </a:rPr>
              <a:t> </a:t>
            </a:r>
            <a:r>
              <a:rPr lang="en-US" sz="1000" dirty="0" err="1" smtClean="0">
                <a:solidFill>
                  <a:schemeClr val="accent2"/>
                </a:solidFill>
              </a:rPr>
              <a:t>cho</a:t>
            </a:r>
            <a:r>
              <a:rPr lang="en-US" sz="1000" dirty="0" smtClean="0">
                <a:solidFill>
                  <a:schemeClr val="accent2"/>
                </a:solidFill>
              </a:rPr>
              <a:t> </a:t>
            </a:r>
            <a:r>
              <a:rPr lang="en-US" sz="1000" dirty="0" err="1" smtClean="0">
                <a:solidFill>
                  <a:schemeClr val="accent2"/>
                </a:solidFill>
              </a:rPr>
              <a:t>thẻ</a:t>
            </a:r>
            <a:r>
              <a:rPr lang="en-US" sz="1000" dirty="0" smtClean="0">
                <a:solidFill>
                  <a:schemeClr val="accent2"/>
                </a:solidFill>
              </a:rPr>
              <a:t> div, </a:t>
            </a:r>
            <a:r>
              <a:rPr lang="en-US" sz="1000" dirty="0" err="1" smtClean="0">
                <a:solidFill>
                  <a:schemeClr val="accent2"/>
                </a:solidFill>
              </a:rPr>
              <a:t>truyền</a:t>
            </a:r>
            <a:r>
              <a:rPr lang="en-US" sz="1000" dirty="0" smtClean="0">
                <a:solidFill>
                  <a:schemeClr val="accent2"/>
                </a:solidFill>
              </a:rPr>
              <a:t> </a:t>
            </a:r>
            <a:r>
              <a:rPr lang="en-US" sz="1000" dirty="0" err="1" smtClean="0">
                <a:solidFill>
                  <a:schemeClr val="accent2"/>
                </a:solidFill>
              </a:rPr>
              <a:t>vào</a:t>
            </a:r>
            <a:r>
              <a:rPr lang="en-US" sz="1000" dirty="0" smtClean="0">
                <a:solidFill>
                  <a:schemeClr val="accent2"/>
                </a:solidFill>
              </a:rPr>
              <a:t> </a:t>
            </a:r>
            <a:r>
              <a:rPr lang="en-US" sz="1000" dirty="0" err="1" smtClean="0">
                <a:solidFill>
                  <a:schemeClr val="accent2"/>
                </a:solidFill>
              </a:rPr>
              <a:t>đường</a:t>
            </a:r>
            <a:r>
              <a:rPr lang="en-US" sz="1000" dirty="0" smtClean="0">
                <a:solidFill>
                  <a:schemeClr val="accent2"/>
                </a:solidFill>
              </a:rPr>
              <a:t> </a:t>
            </a:r>
            <a:r>
              <a:rPr lang="en-US" sz="1000" dirty="0" err="1" smtClean="0">
                <a:solidFill>
                  <a:schemeClr val="accent2"/>
                </a:solidFill>
              </a:rPr>
              <a:t>dẫn</a:t>
            </a:r>
            <a:r>
              <a:rPr lang="en-US" sz="1000" dirty="0" smtClean="0">
                <a:solidFill>
                  <a:schemeClr val="accent2"/>
                </a:solidFill>
              </a:rPr>
              <a:t> </a:t>
            </a:r>
            <a:r>
              <a:rPr lang="en-US" sz="1000" dirty="0" err="1" smtClean="0">
                <a:solidFill>
                  <a:schemeClr val="accent2"/>
                </a:solidFill>
              </a:rPr>
              <a:t>hình</a:t>
            </a:r>
            <a:endParaRPr lang="vi-VN" sz="1000" dirty="0">
              <a:solidFill>
                <a:schemeClr val="accent2"/>
              </a:solidFill>
            </a:endParaRPr>
          </a:p>
        </p:txBody>
      </p:sp>
      <p:cxnSp>
        <p:nvCxnSpPr>
          <p:cNvPr id="42" name="Straight Arrow Connector 41"/>
          <p:cNvCxnSpPr/>
          <p:nvPr/>
        </p:nvCxnSpPr>
        <p:spPr>
          <a:xfrm>
            <a:off x="8218175" y="4015037"/>
            <a:ext cx="23291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50390" y="3814982"/>
            <a:ext cx="3001864" cy="400110"/>
          </a:xfrm>
          <a:prstGeom prst="rect">
            <a:avLst/>
          </a:prstGeom>
          <a:noFill/>
          <a:ln>
            <a:noFill/>
          </a:ln>
        </p:spPr>
        <p:txBody>
          <a:bodyPr wrap="square" rtlCol="0">
            <a:spAutoFit/>
          </a:bodyPr>
          <a:lstStyle/>
          <a:p>
            <a:r>
              <a:rPr lang="en-US" sz="1000" dirty="0" err="1" smtClean="0">
                <a:solidFill>
                  <a:schemeClr val="accent2"/>
                </a:solidFill>
              </a:rPr>
              <a:t>Khi</a:t>
            </a:r>
            <a:r>
              <a:rPr lang="en-US" sz="1000" dirty="0" smtClean="0">
                <a:solidFill>
                  <a:schemeClr val="accent2"/>
                </a:solidFill>
              </a:rPr>
              <a:t> </a:t>
            </a:r>
            <a:r>
              <a:rPr lang="en-US" sz="1000" dirty="0" err="1" smtClean="0">
                <a:solidFill>
                  <a:schemeClr val="accent2"/>
                </a:solidFill>
              </a:rPr>
              <a:t>hình</a:t>
            </a:r>
            <a:r>
              <a:rPr lang="en-US" sz="1000" dirty="0" smtClean="0">
                <a:solidFill>
                  <a:schemeClr val="accent2"/>
                </a:solidFill>
              </a:rPr>
              <a:t> </a:t>
            </a:r>
            <a:r>
              <a:rPr lang="en-US" sz="1000" dirty="0" err="1" smtClean="0">
                <a:solidFill>
                  <a:schemeClr val="accent2"/>
                </a:solidFill>
              </a:rPr>
              <a:t>nhỏ</a:t>
            </a:r>
            <a:r>
              <a:rPr lang="en-US" sz="1000" dirty="0" smtClean="0">
                <a:solidFill>
                  <a:schemeClr val="accent2"/>
                </a:solidFill>
              </a:rPr>
              <a:t> </a:t>
            </a:r>
            <a:r>
              <a:rPr lang="en-US" sz="1000" dirty="0" err="1" smtClean="0">
                <a:solidFill>
                  <a:schemeClr val="accent2"/>
                </a:solidFill>
              </a:rPr>
              <a:t>hơn</a:t>
            </a:r>
            <a:r>
              <a:rPr lang="en-US" sz="1000" dirty="0" smtClean="0">
                <a:solidFill>
                  <a:schemeClr val="accent2"/>
                </a:solidFill>
              </a:rPr>
              <a:t> div </a:t>
            </a:r>
            <a:r>
              <a:rPr lang="en-US" sz="1000" dirty="0" err="1" smtClean="0">
                <a:solidFill>
                  <a:schemeClr val="accent2"/>
                </a:solidFill>
              </a:rPr>
              <a:t>chứa</a:t>
            </a:r>
            <a:r>
              <a:rPr lang="en-US" sz="1000" dirty="0" smtClean="0">
                <a:solidFill>
                  <a:schemeClr val="accent2"/>
                </a:solidFill>
              </a:rPr>
              <a:t>, </a:t>
            </a:r>
            <a:r>
              <a:rPr lang="en-US" sz="1000" dirty="0" err="1" smtClean="0">
                <a:solidFill>
                  <a:schemeClr val="accent2"/>
                </a:solidFill>
              </a:rPr>
              <a:t>mặc</a:t>
            </a:r>
            <a:r>
              <a:rPr lang="en-US" sz="1000" dirty="0" smtClean="0">
                <a:solidFill>
                  <a:schemeClr val="accent2"/>
                </a:solidFill>
              </a:rPr>
              <a:t> </a:t>
            </a:r>
            <a:r>
              <a:rPr lang="en-US" sz="1000" dirty="0" err="1" smtClean="0">
                <a:solidFill>
                  <a:schemeClr val="accent2"/>
                </a:solidFill>
              </a:rPr>
              <a:t>định</a:t>
            </a:r>
            <a:r>
              <a:rPr lang="en-US" sz="1000" dirty="0" smtClean="0">
                <a:solidFill>
                  <a:schemeClr val="accent2"/>
                </a:solidFill>
              </a:rPr>
              <a:t> </a:t>
            </a:r>
            <a:r>
              <a:rPr lang="en-US" sz="1000" dirty="0" err="1" smtClean="0">
                <a:solidFill>
                  <a:schemeClr val="accent2"/>
                </a:solidFill>
              </a:rPr>
              <a:t>sẽ</a:t>
            </a:r>
            <a:r>
              <a:rPr lang="en-US" sz="1000" dirty="0" smtClean="0">
                <a:solidFill>
                  <a:schemeClr val="accent2"/>
                </a:solidFill>
              </a:rPr>
              <a:t> </a:t>
            </a:r>
            <a:r>
              <a:rPr lang="en-US" sz="1000" dirty="0" err="1" smtClean="0">
                <a:solidFill>
                  <a:schemeClr val="accent2"/>
                </a:solidFill>
              </a:rPr>
              <a:t>lập</a:t>
            </a:r>
            <a:r>
              <a:rPr lang="en-US" sz="1000" dirty="0" smtClean="0">
                <a:solidFill>
                  <a:schemeClr val="accent2"/>
                </a:solidFill>
              </a:rPr>
              <a:t> </a:t>
            </a:r>
            <a:r>
              <a:rPr lang="en-US" sz="1000" dirty="0" err="1" smtClean="0">
                <a:solidFill>
                  <a:schemeClr val="accent2"/>
                </a:solidFill>
              </a:rPr>
              <a:t>lại</a:t>
            </a:r>
            <a:r>
              <a:rPr lang="en-US" sz="1000" dirty="0" smtClean="0">
                <a:solidFill>
                  <a:schemeClr val="accent2"/>
                </a:solidFill>
              </a:rPr>
              <a:t> </a:t>
            </a:r>
            <a:r>
              <a:rPr lang="en-US" sz="1000" dirty="0" err="1" smtClean="0">
                <a:solidFill>
                  <a:schemeClr val="accent2"/>
                </a:solidFill>
              </a:rPr>
              <a:t>để</a:t>
            </a:r>
            <a:r>
              <a:rPr lang="en-US" sz="1000" dirty="0" smtClean="0">
                <a:solidFill>
                  <a:schemeClr val="accent2"/>
                </a:solidFill>
              </a:rPr>
              <a:t> </a:t>
            </a:r>
            <a:r>
              <a:rPr lang="en-US" sz="1000" dirty="0" err="1" smtClean="0">
                <a:solidFill>
                  <a:schemeClr val="accent2"/>
                </a:solidFill>
              </a:rPr>
              <a:t>phủ</a:t>
            </a:r>
            <a:r>
              <a:rPr lang="en-US" sz="1000" dirty="0" smtClean="0">
                <a:solidFill>
                  <a:schemeClr val="accent2"/>
                </a:solidFill>
              </a:rPr>
              <a:t> </a:t>
            </a:r>
            <a:r>
              <a:rPr lang="en-US" sz="1000" dirty="0" err="1" smtClean="0">
                <a:solidFill>
                  <a:schemeClr val="accent2"/>
                </a:solidFill>
              </a:rPr>
              <a:t>hết</a:t>
            </a:r>
            <a:r>
              <a:rPr lang="en-US" sz="1000" dirty="0" smtClean="0">
                <a:solidFill>
                  <a:schemeClr val="accent2"/>
                </a:solidFill>
              </a:rPr>
              <a:t> div </a:t>
            </a:r>
            <a:r>
              <a:rPr lang="en-US" sz="1000" dirty="0" err="1" smtClean="0">
                <a:solidFill>
                  <a:schemeClr val="accent2"/>
                </a:solidFill>
              </a:rPr>
              <a:t>chứa</a:t>
            </a:r>
            <a:r>
              <a:rPr lang="en-US" sz="1000" dirty="0" smtClean="0">
                <a:solidFill>
                  <a:schemeClr val="accent2"/>
                </a:solidFill>
              </a:rPr>
              <a:t>,  </a:t>
            </a:r>
            <a:r>
              <a:rPr lang="en-US" sz="1000" dirty="0" err="1" smtClean="0">
                <a:solidFill>
                  <a:schemeClr val="accent2"/>
                </a:solidFill>
              </a:rPr>
              <a:t>chỉnh</a:t>
            </a:r>
            <a:r>
              <a:rPr lang="en-US" sz="1000" dirty="0" smtClean="0">
                <a:solidFill>
                  <a:schemeClr val="accent2"/>
                </a:solidFill>
              </a:rPr>
              <a:t> </a:t>
            </a:r>
            <a:r>
              <a:rPr lang="en-US" sz="1000" dirty="0" err="1" smtClean="0">
                <a:solidFill>
                  <a:schemeClr val="accent2"/>
                </a:solidFill>
              </a:rPr>
              <a:t>lại</a:t>
            </a:r>
            <a:r>
              <a:rPr lang="en-US" sz="1000" dirty="0" smtClean="0">
                <a:solidFill>
                  <a:schemeClr val="accent2"/>
                </a:solidFill>
              </a:rPr>
              <a:t> no-repeat </a:t>
            </a:r>
            <a:r>
              <a:rPr lang="en-US" sz="1000" dirty="0" err="1" smtClean="0">
                <a:solidFill>
                  <a:schemeClr val="accent2"/>
                </a:solidFill>
              </a:rPr>
              <a:t>để</a:t>
            </a:r>
            <a:r>
              <a:rPr lang="en-US" sz="1000" dirty="0" smtClean="0">
                <a:solidFill>
                  <a:schemeClr val="accent2"/>
                </a:solidFill>
              </a:rPr>
              <a:t> </a:t>
            </a:r>
            <a:r>
              <a:rPr lang="en-US" sz="1000" dirty="0" err="1" smtClean="0">
                <a:solidFill>
                  <a:schemeClr val="accent2"/>
                </a:solidFill>
              </a:rPr>
              <a:t>hình</a:t>
            </a:r>
            <a:r>
              <a:rPr lang="en-US" sz="1000" dirty="0" smtClean="0">
                <a:solidFill>
                  <a:schemeClr val="accent2"/>
                </a:solidFill>
              </a:rPr>
              <a:t> </a:t>
            </a:r>
            <a:r>
              <a:rPr lang="en-US" sz="1000" dirty="0" err="1" smtClean="0">
                <a:solidFill>
                  <a:schemeClr val="accent2"/>
                </a:solidFill>
              </a:rPr>
              <a:t>ko</a:t>
            </a:r>
            <a:r>
              <a:rPr lang="en-US" sz="1000" dirty="0" smtClean="0">
                <a:solidFill>
                  <a:schemeClr val="accent2"/>
                </a:solidFill>
              </a:rPr>
              <a:t> </a:t>
            </a:r>
            <a:r>
              <a:rPr lang="en-US" sz="1000" dirty="0" err="1" smtClean="0">
                <a:solidFill>
                  <a:schemeClr val="accent2"/>
                </a:solidFill>
              </a:rPr>
              <a:t>lập</a:t>
            </a:r>
            <a:r>
              <a:rPr lang="en-US" sz="1000" dirty="0" smtClean="0">
                <a:solidFill>
                  <a:schemeClr val="accent2"/>
                </a:solidFill>
              </a:rPr>
              <a:t> </a:t>
            </a:r>
            <a:r>
              <a:rPr lang="en-US" sz="1000" dirty="0" err="1" smtClean="0">
                <a:solidFill>
                  <a:schemeClr val="accent2"/>
                </a:solidFill>
              </a:rPr>
              <a:t>laij</a:t>
            </a:r>
            <a:endParaRPr lang="vi-VN" sz="1000" dirty="0">
              <a:solidFill>
                <a:schemeClr val="accent2"/>
              </a:solidFill>
            </a:endParaRPr>
          </a:p>
        </p:txBody>
      </p:sp>
      <p:cxnSp>
        <p:nvCxnSpPr>
          <p:cNvPr id="45" name="Straight Arrow Connector 44"/>
          <p:cNvCxnSpPr/>
          <p:nvPr/>
        </p:nvCxnSpPr>
        <p:spPr>
          <a:xfrm>
            <a:off x="8190958" y="4415147"/>
            <a:ext cx="232913"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523173" y="4215092"/>
            <a:ext cx="3584160" cy="400110"/>
          </a:xfrm>
          <a:prstGeom prst="rect">
            <a:avLst/>
          </a:prstGeom>
          <a:noFill/>
          <a:ln>
            <a:noFill/>
          </a:ln>
        </p:spPr>
        <p:txBody>
          <a:bodyPr wrap="square" rtlCol="0">
            <a:spAutoFit/>
          </a:bodyPr>
          <a:lstStyle/>
          <a:p>
            <a:r>
              <a:rPr lang="en-US" sz="1000" dirty="0" err="1" smtClean="0">
                <a:solidFill>
                  <a:schemeClr val="accent2"/>
                </a:solidFill>
              </a:rPr>
              <a:t>Là</a:t>
            </a:r>
            <a:r>
              <a:rPr lang="en-US" sz="1000" dirty="0" smtClean="0">
                <a:solidFill>
                  <a:schemeClr val="accent2"/>
                </a:solidFill>
              </a:rPr>
              <a:t> </a:t>
            </a:r>
            <a:r>
              <a:rPr lang="en-US" sz="1000" dirty="0" err="1" smtClean="0">
                <a:solidFill>
                  <a:schemeClr val="accent2"/>
                </a:solidFill>
              </a:rPr>
              <a:t>một</a:t>
            </a:r>
            <a:r>
              <a:rPr lang="en-US" sz="1000" dirty="0" smtClean="0">
                <a:solidFill>
                  <a:schemeClr val="accent2"/>
                </a:solidFill>
              </a:rPr>
              <a:t> </a:t>
            </a:r>
            <a:r>
              <a:rPr lang="en-US" sz="1000" dirty="0" err="1" smtClean="0">
                <a:solidFill>
                  <a:schemeClr val="accent2"/>
                </a:solidFill>
              </a:rPr>
              <a:t>thuộc</a:t>
            </a:r>
            <a:r>
              <a:rPr lang="en-US" sz="1000" dirty="0" smtClean="0">
                <a:solidFill>
                  <a:schemeClr val="accent2"/>
                </a:solidFill>
              </a:rPr>
              <a:t> </a:t>
            </a:r>
            <a:r>
              <a:rPr lang="en-US" sz="1000" dirty="0" err="1" smtClean="0">
                <a:solidFill>
                  <a:schemeClr val="accent2"/>
                </a:solidFill>
              </a:rPr>
              <a:t>tính</a:t>
            </a:r>
            <a:r>
              <a:rPr lang="en-US" sz="1000" dirty="0" smtClean="0">
                <a:solidFill>
                  <a:schemeClr val="accent2"/>
                </a:solidFill>
              </a:rPr>
              <a:t> </a:t>
            </a:r>
            <a:r>
              <a:rPr lang="en-US" sz="1000" dirty="0" err="1" smtClean="0">
                <a:solidFill>
                  <a:schemeClr val="accent2"/>
                </a:solidFill>
              </a:rPr>
              <a:t>của</a:t>
            </a:r>
            <a:r>
              <a:rPr lang="en-US" sz="1000" dirty="0" smtClean="0">
                <a:solidFill>
                  <a:schemeClr val="accent2"/>
                </a:solidFill>
              </a:rPr>
              <a:t> css3 </a:t>
            </a:r>
            <a:r>
              <a:rPr lang="en-US" sz="1000" dirty="0" err="1" smtClean="0">
                <a:solidFill>
                  <a:schemeClr val="accent2"/>
                </a:solidFill>
              </a:rPr>
              <a:t>Chỉnh</a:t>
            </a:r>
            <a:r>
              <a:rPr lang="en-US" sz="1000" dirty="0" smtClean="0">
                <a:solidFill>
                  <a:schemeClr val="accent2"/>
                </a:solidFill>
              </a:rPr>
              <a:t> </a:t>
            </a:r>
            <a:r>
              <a:rPr lang="en-US" sz="1000" dirty="0" err="1" smtClean="0">
                <a:solidFill>
                  <a:schemeClr val="accent2"/>
                </a:solidFill>
              </a:rPr>
              <a:t>kích</a:t>
            </a:r>
            <a:r>
              <a:rPr lang="en-US" sz="1000" dirty="0" smtClean="0">
                <a:solidFill>
                  <a:schemeClr val="accent2"/>
                </a:solidFill>
              </a:rPr>
              <a:t> </a:t>
            </a:r>
            <a:r>
              <a:rPr lang="en-US" sz="1000" dirty="0" err="1" smtClean="0">
                <a:solidFill>
                  <a:schemeClr val="accent2"/>
                </a:solidFill>
              </a:rPr>
              <a:t>thước</a:t>
            </a:r>
            <a:r>
              <a:rPr lang="en-US" sz="1000" dirty="0" smtClean="0">
                <a:solidFill>
                  <a:schemeClr val="accent2"/>
                </a:solidFill>
              </a:rPr>
              <a:t> </a:t>
            </a:r>
            <a:r>
              <a:rPr lang="en-US" sz="1000" dirty="0" err="1" smtClean="0">
                <a:solidFill>
                  <a:schemeClr val="accent2"/>
                </a:solidFill>
              </a:rPr>
              <a:t>của</a:t>
            </a:r>
            <a:r>
              <a:rPr lang="en-US" sz="1000" dirty="0" smtClean="0">
                <a:solidFill>
                  <a:schemeClr val="accent2"/>
                </a:solidFill>
              </a:rPr>
              <a:t> </a:t>
            </a:r>
            <a:r>
              <a:rPr lang="en-US" sz="1000" dirty="0" err="1" smtClean="0">
                <a:solidFill>
                  <a:schemeClr val="accent2"/>
                </a:solidFill>
              </a:rPr>
              <a:t>ảnh</a:t>
            </a:r>
            <a:r>
              <a:rPr lang="en-US" sz="1000" dirty="0" smtClean="0">
                <a:solidFill>
                  <a:schemeClr val="accent2"/>
                </a:solidFill>
              </a:rPr>
              <a:t> </a:t>
            </a:r>
            <a:r>
              <a:rPr lang="en-US" sz="1000" dirty="0" err="1" smtClean="0">
                <a:solidFill>
                  <a:schemeClr val="accent2"/>
                </a:solidFill>
              </a:rPr>
              <a:t>nền</a:t>
            </a:r>
            <a:r>
              <a:rPr lang="en-US" sz="1000" dirty="0" smtClean="0">
                <a:solidFill>
                  <a:schemeClr val="accent2"/>
                </a:solidFill>
              </a:rPr>
              <a:t>, cover </a:t>
            </a:r>
            <a:r>
              <a:rPr lang="en-US" sz="1000" dirty="0" err="1" smtClean="0">
                <a:solidFill>
                  <a:schemeClr val="accent2"/>
                </a:solidFill>
              </a:rPr>
              <a:t>nghĩa</a:t>
            </a:r>
            <a:r>
              <a:rPr lang="en-US" sz="1000" dirty="0" smtClean="0">
                <a:solidFill>
                  <a:schemeClr val="accent2"/>
                </a:solidFill>
              </a:rPr>
              <a:t> </a:t>
            </a:r>
            <a:r>
              <a:rPr lang="en-US" sz="1000" dirty="0" err="1" smtClean="0">
                <a:solidFill>
                  <a:schemeClr val="accent2"/>
                </a:solidFill>
              </a:rPr>
              <a:t>là</a:t>
            </a:r>
            <a:r>
              <a:rPr lang="en-US" sz="1000" dirty="0" smtClean="0">
                <a:solidFill>
                  <a:schemeClr val="accent2"/>
                </a:solidFill>
              </a:rPr>
              <a:t> </a:t>
            </a:r>
            <a:r>
              <a:rPr lang="en-US" sz="1000" dirty="0" err="1" smtClean="0">
                <a:solidFill>
                  <a:schemeClr val="accent2"/>
                </a:solidFill>
              </a:rPr>
              <a:t>phủ</a:t>
            </a:r>
            <a:r>
              <a:rPr lang="en-US" sz="1000" dirty="0" smtClean="0">
                <a:solidFill>
                  <a:schemeClr val="accent2"/>
                </a:solidFill>
              </a:rPr>
              <a:t> </a:t>
            </a:r>
            <a:r>
              <a:rPr lang="en-US" sz="1000" dirty="0" err="1" smtClean="0">
                <a:solidFill>
                  <a:schemeClr val="accent2"/>
                </a:solidFill>
              </a:rPr>
              <a:t>hết</a:t>
            </a:r>
            <a:r>
              <a:rPr lang="en-US" sz="1000" dirty="0" smtClean="0">
                <a:solidFill>
                  <a:schemeClr val="accent2"/>
                </a:solidFill>
              </a:rPr>
              <a:t> div </a:t>
            </a:r>
            <a:r>
              <a:rPr lang="en-US" sz="1000" dirty="0" err="1" smtClean="0">
                <a:solidFill>
                  <a:schemeClr val="accent2"/>
                </a:solidFill>
              </a:rPr>
              <a:t>chứa</a:t>
            </a:r>
            <a:endParaRPr lang="vi-VN" sz="1000" dirty="0">
              <a:solidFill>
                <a:schemeClr val="accent2"/>
              </a:solidFill>
            </a:endParaRPr>
          </a:p>
        </p:txBody>
      </p:sp>
      <p:cxnSp>
        <p:nvCxnSpPr>
          <p:cNvPr id="47" name="Straight Arrow Connector 46"/>
          <p:cNvCxnSpPr/>
          <p:nvPr/>
        </p:nvCxnSpPr>
        <p:spPr>
          <a:xfrm>
            <a:off x="8717147" y="4764378"/>
            <a:ext cx="187777"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049362" y="4564323"/>
            <a:ext cx="2889596" cy="400110"/>
          </a:xfrm>
          <a:prstGeom prst="rect">
            <a:avLst/>
          </a:prstGeom>
          <a:noFill/>
          <a:ln>
            <a:noFill/>
          </a:ln>
        </p:spPr>
        <p:txBody>
          <a:bodyPr wrap="square" rtlCol="0">
            <a:spAutoFit/>
          </a:bodyPr>
          <a:lstStyle/>
          <a:p>
            <a:r>
              <a:rPr lang="en-US" sz="1000" dirty="0" err="1" smtClean="0">
                <a:solidFill>
                  <a:schemeClr val="accent2"/>
                </a:solidFill>
              </a:rPr>
              <a:t>Vị</a:t>
            </a:r>
            <a:r>
              <a:rPr lang="en-US" sz="1000" dirty="0" smtClean="0">
                <a:solidFill>
                  <a:schemeClr val="accent2"/>
                </a:solidFill>
              </a:rPr>
              <a:t> </a:t>
            </a:r>
            <a:r>
              <a:rPr lang="en-US" sz="1000" dirty="0" err="1" smtClean="0">
                <a:solidFill>
                  <a:schemeClr val="accent2"/>
                </a:solidFill>
              </a:rPr>
              <a:t>trí</a:t>
            </a:r>
            <a:r>
              <a:rPr lang="en-US" sz="1000" dirty="0" smtClean="0">
                <a:solidFill>
                  <a:schemeClr val="accent2"/>
                </a:solidFill>
              </a:rPr>
              <a:t> </a:t>
            </a:r>
            <a:r>
              <a:rPr lang="en-US" sz="1000" dirty="0" err="1" smtClean="0">
                <a:solidFill>
                  <a:schemeClr val="accent2"/>
                </a:solidFill>
              </a:rPr>
              <a:t>của</a:t>
            </a:r>
            <a:r>
              <a:rPr lang="en-US" sz="1000" dirty="0" smtClean="0">
                <a:solidFill>
                  <a:schemeClr val="accent2"/>
                </a:solidFill>
              </a:rPr>
              <a:t> </a:t>
            </a:r>
            <a:r>
              <a:rPr lang="en-US" sz="1000" dirty="0" err="1" smtClean="0">
                <a:solidFill>
                  <a:schemeClr val="accent2"/>
                </a:solidFill>
              </a:rPr>
              <a:t>ảnh</a:t>
            </a:r>
            <a:r>
              <a:rPr lang="en-US" sz="1000" dirty="0" smtClean="0">
                <a:solidFill>
                  <a:schemeClr val="accent2"/>
                </a:solidFill>
              </a:rPr>
              <a:t> </a:t>
            </a:r>
            <a:r>
              <a:rPr lang="en-US" sz="1000" dirty="0" err="1" smtClean="0">
                <a:solidFill>
                  <a:schemeClr val="accent2"/>
                </a:solidFill>
              </a:rPr>
              <a:t>nền</a:t>
            </a:r>
            <a:r>
              <a:rPr lang="en-US" sz="1000" dirty="0" smtClean="0">
                <a:solidFill>
                  <a:schemeClr val="accent2"/>
                </a:solidFill>
              </a:rPr>
              <a:t>,  </a:t>
            </a:r>
            <a:r>
              <a:rPr lang="en-US" sz="1000" dirty="0" err="1" smtClean="0">
                <a:solidFill>
                  <a:schemeClr val="accent2"/>
                </a:solidFill>
              </a:rPr>
              <a:t>tham</a:t>
            </a:r>
            <a:r>
              <a:rPr lang="en-US" sz="1000" dirty="0" smtClean="0">
                <a:solidFill>
                  <a:schemeClr val="accent2"/>
                </a:solidFill>
              </a:rPr>
              <a:t> </a:t>
            </a:r>
            <a:r>
              <a:rPr lang="en-US" sz="1000" dirty="0" err="1" smtClean="0">
                <a:solidFill>
                  <a:schemeClr val="accent2"/>
                </a:solidFill>
              </a:rPr>
              <a:t>số</a:t>
            </a:r>
            <a:r>
              <a:rPr lang="en-US" sz="1000" dirty="0" smtClean="0">
                <a:solidFill>
                  <a:schemeClr val="accent2"/>
                </a:solidFill>
              </a:rPr>
              <a:t> </a:t>
            </a:r>
            <a:r>
              <a:rPr lang="en-US" sz="1000" dirty="0" err="1" smtClean="0">
                <a:solidFill>
                  <a:schemeClr val="accent2"/>
                </a:solidFill>
              </a:rPr>
              <a:t>thứ</a:t>
            </a:r>
            <a:r>
              <a:rPr lang="en-US" sz="1000" dirty="0" smtClean="0">
                <a:solidFill>
                  <a:schemeClr val="accent2"/>
                </a:solidFill>
              </a:rPr>
              <a:t> </a:t>
            </a:r>
            <a:r>
              <a:rPr lang="en-US" sz="1000" dirty="0" err="1" smtClean="0">
                <a:solidFill>
                  <a:schemeClr val="accent2"/>
                </a:solidFill>
              </a:rPr>
              <a:t>nhất</a:t>
            </a:r>
            <a:r>
              <a:rPr lang="en-US" sz="1000" dirty="0" smtClean="0">
                <a:solidFill>
                  <a:schemeClr val="accent2"/>
                </a:solidFill>
              </a:rPr>
              <a:t> </a:t>
            </a:r>
            <a:r>
              <a:rPr lang="en-US" sz="1000" dirty="0" err="1" smtClean="0">
                <a:solidFill>
                  <a:schemeClr val="accent2"/>
                </a:solidFill>
              </a:rPr>
              <a:t>là</a:t>
            </a:r>
            <a:r>
              <a:rPr lang="en-US" sz="1000" dirty="0" smtClean="0">
                <a:solidFill>
                  <a:schemeClr val="accent2"/>
                </a:solidFill>
              </a:rPr>
              <a:t> </a:t>
            </a:r>
            <a:r>
              <a:rPr lang="en-US" sz="1000" dirty="0" err="1" smtClean="0">
                <a:solidFill>
                  <a:schemeClr val="accent2"/>
                </a:solidFill>
              </a:rPr>
              <a:t>vị</a:t>
            </a:r>
            <a:r>
              <a:rPr lang="en-US" sz="1000" dirty="0" smtClean="0">
                <a:solidFill>
                  <a:schemeClr val="accent2"/>
                </a:solidFill>
              </a:rPr>
              <a:t> </a:t>
            </a:r>
            <a:r>
              <a:rPr lang="en-US" sz="1000" dirty="0" err="1" smtClean="0">
                <a:solidFill>
                  <a:schemeClr val="accent2"/>
                </a:solidFill>
              </a:rPr>
              <a:t>trí</a:t>
            </a:r>
            <a:r>
              <a:rPr lang="en-US" sz="1000" dirty="0" smtClean="0">
                <a:solidFill>
                  <a:schemeClr val="accent2"/>
                </a:solidFill>
              </a:rPr>
              <a:t> </a:t>
            </a:r>
            <a:r>
              <a:rPr lang="en-US" sz="1000" dirty="0" err="1" smtClean="0">
                <a:solidFill>
                  <a:schemeClr val="accent2"/>
                </a:solidFill>
              </a:rPr>
              <a:t>theo</a:t>
            </a:r>
            <a:r>
              <a:rPr lang="en-US" sz="1000" dirty="0" smtClean="0">
                <a:solidFill>
                  <a:schemeClr val="accent2"/>
                </a:solidFill>
              </a:rPr>
              <a:t> </a:t>
            </a:r>
            <a:r>
              <a:rPr lang="en-US" sz="1000" dirty="0" err="1" smtClean="0">
                <a:solidFill>
                  <a:schemeClr val="accent2"/>
                </a:solidFill>
              </a:rPr>
              <a:t>chiều</a:t>
            </a:r>
            <a:r>
              <a:rPr lang="en-US" sz="1000" dirty="0" smtClean="0">
                <a:solidFill>
                  <a:schemeClr val="accent2"/>
                </a:solidFill>
              </a:rPr>
              <a:t> </a:t>
            </a:r>
            <a:r>
              <a:rPr lang="en-US" sz="1000" dirty="0" err="1" smtClean="0">
                <a:solidFill>
                  <a:schemeClr val="accent2"/>
                </a:solidFill>
              </a:rPr>
              <a:t>ngang</a:t>
            </a:r>
            <a:r>
              <a:rPr lang="en-US" sz="1000" dirty="0" smtClean="0">
                <a:solidFill>
                  <a:schemeClr val="accent2"/>
                </a:solidFill>
              </a:rPr>
              <a:t>, </a:t>
            </a:r>
            <a:r>
              <a:rPr lang="en-US" sz="1000" dirty="0" err="1" smtClean="0">
                <a:solidFill>
                  <a:schemeClr val="accent2"/>
                </a:solidFill>
              </a:rPr>
              <a:t>tham</a:t>
            </a:r>
            <a:r>
              <a:rPr lang="en-US" sz="1000" dirty="0" smtClean="0">
                <a:solidFill>
                  <a:schemeClr val="accent2"/>
                </a:solidFill>
              </a:rPr>
              <a:t> </a:t>
            </a:r>
            <a:r>
              <a:rPr lang="en-US" sz="1000" dirty="0" err="1" smtClean="0">
                <a:solidFill>
                  <a:schemeClr val="accent2"/>
                </a:solidFill>
              </a:rPr>
              <a:t>só</a:t>
            </a:r>
            <a:r>
              <a:rPr lang="en-US" sz="1000" dirty="0" smtClean="0">
                <a:solidFill>
                  <a:schemeClr val="accent2"/>
                </a:solidFill>
              </a:rPr>
              <a:t> </a:t>
            </a:r>
            <a:r>
              <a:rPr lang="en-US" sz="1000" dirty="0" err="1" smtClean="0">
                <a:solidFill>
                  <a:schemeClr val="accent2"/>
                </a:solidFill>
              </a:rPr>
              <a:t>thứ</a:t>
            </a:r>
            <a:r>
              <a:rPr lang="en-US" sz="1000" dirty="0" smtClean="0">
                <a:solidFill>
                  <a:schemeClr val="accent2"/>
                </a:solidFill>
              </a:rPr>
              <a:t> 2 </a:t>
            </a:r>
            <a:r>
              <a:rPr lang="en-US" sz="1000" dirty="0" err="1" smtClean="0">
                <a:solidFill>
                  <a:schemeClr val="accent2"/>
                </a:solidFill>
              </a:rPr>
              <a:t>là</a:t>
            </a:r>
            <a:r>
              <a:rPr lang="en-US" sz="1000" dirty="0" smtClean="0">
                <a:solidFill>
                  <a:schemeClr val="accent2"/>
                </a:solidFill>
              </a:rPr>
              <a:t> </a:t>
            </a:r>
            <a:r>
              <a:rPr lang="en-US" sz="1000" dirty="0" err="1" smtClean="0">
                <a:solidFill>
                  <a:schemeClr val="accent2"/>
                </a:solidFill>
              </a:rPr>
              <a:t>vị</a:t>
            </a:r>
            <a:r>
              <a:rPr lang="en-US" sz="1000" dirty="0" smtClean="0">
                <a:solidFill>
                  <a:schemeClr val="accent2"/>
                </a:solidFill>
              </a:rPr>
              <a:t> </a:t>
            </a:r>
            <a:r>
              <a:rPr lang="en-US" sz="1000" dirty="0" err="1" smtClean="0">
                <a:solidFill>
                  <a:schemeClr val="accent2"/>
                </a:solidFill>
              </a:rPr>
              <a:t>trí</a:t>
            </a:r>
            <a:r>
              <a:rPr lang="en-US" sz="1000" dirty="0" smtClean="0">
                <a:solidFill>
                  <a:schemeClr val="accent2"/>
                </a:solidFill>
              </a:rPr>
              <a:t> </a:t>
            </a:r>
            <a:r>
              <a:rPr lang="en-US" sz="1000" dirty="0" err="1" smtClean="0">
                <a:solidFill>
                  <a:schemeClr val="accent2"/>
                </a:solidFill>
              </a:rPr>
              <a:t>theo</a:t>
            </a:r>
            <a:r>
              <a:rPr lang="en-US" sz="1000" dirty="0" smtClean="0">
                <a:solidFill>
                  <a:schemeClr val="accent2"/>
                </a:solidFill>
              </a:rPr>
              <a:t> </a:t>
            </a:r>
            <a:r>
              <a:rPr lang="en-US" sz="1000" dirty="0" err="1" smtClean="0">
                <a:solidFill>
                  <a:schemeClr val="accent2"/>
                </a:solidFill>
              </a:rPr>
              <a:t>chiều</a:t>
            </a:r>
            <a:r>
              <a:rPr lang="en-US" sz="1000" dirty="0" smtClean="0">
                <a:solidFill>
                  <a:schemeClr val="accent2"/>
                </a:solidFill>
              </a:rPr>
              <a:t> </a:t>
            </a:r>
            <a:r>
              <a:rPr lang="en-US" sz="1000" dirty="0" err="1" smtClean="0">
                <a:solidFill>
                  <a:schemeClr val="accent2"/>
                </a:solidFill>
              </a:rPr>
              <a:t>dọc</a:t>
            </a:r>
            <a:endParaRPr lang="vi-VN" sz="1000" dirty="0">
              <a:solidFill>
                <a:schemeClr val="accent2"/>
              </a:solidFill>
            </a:endParaRPr>
          </a:p>
        </p:txBody>
      </p:sp>
      <p:cxnSp>
        <p:nvCxnSpPr>
          <p:cNvPr id="49" name="Straight Arrow Connector 48"/>
          <p:cNvCxnSpPr/>
          <p:nvPr/>
        </p:nvCxnSpPr>
        <p:spPr>
          <a:xfrm>
            <a:off x="8218175" y="5222804"/>
            <a:ext cx="187777"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550390" y="5022749"/>
            <a:ext cx="2889596" cy="400110"/>
          </a:xfrm>
          <a:prstGeom prst="rect">
            <a:avLst/>
          </a:prstGeom>
          <a:noFill/>
          <a:ln>
            <a:noFill/>
          </a:ln>
        </p:spPr>
        <p:txBody>
          <a:bodyPr wrap="square" rtlCol="0">
            <a:spAutoFit/>
          </a:bodyPr>
          <a:lstStyle/>
          <a:p>
            <a:r>
              <a:rPr lang="en-US" sz="1000" dirty="0" err="1" smtClean="0">
                <a:solidFill>
                  <a:schemeClr val="accent2"/>
                </a:solidFill>
              </a:rPr>
              <a:t>Là</a:t>
            </a:r>
            <a:r>
              <a:rPr lang="en-US" sz="1000" dirty="0" smtClean="0">
                <a:solidFill>
                  <a:schemeClr val="accent2"/>
                </a:solidFill>
              </a:rPr>
              <a:t> 1 </a:t>
            </a:r>
            <a:r>
              <a:rPr lang="en-US" sz="1000" dirty="0" err="1" smtClean="0">
                <a:solidFill>
                  <a:schemeClr val="accent2"/>
                </a:solidFill>
              </a:rPr>
              <a:t>thuộc</a:t>
            </a:r>
            <a:r>
              <a:rPr lang="en-US" sz="1000" dirty="0" smtClean="0">
                <a:solidFill>
                  <a:schemeClr val="accent2"/>
                </a:solidFill>
              </a:rPr>
              <a:t> </a:t>
            </a:r>
            <a:r>
              <a:rPr lang="en-US" sz="1000" dirty="0" err="1" smtClean="0">
                <a:solidFill>
                  <a:schemeClr val="accent2"/>
                </a:solidFill>
              </a:rPr>
              <a:t>tính</a:t>
            </a:r>
            <a:r>
              <a:rPr lang="en-US" sz="1000" dirty="0" smtClean="0">
                <a:solidFill>
                  <a:schemeClr val="accent2"/>
                </a:solidFill>
              </a:rPr>
              <a:t> </a:t>
            </a:r>
            <a:r>
              <a:rPr lang="en-US" sz="1000" dirty="0" err="1" smtClean="0">
                <a:solidFill>
                  <a:schemeClr val="accent2"/>
                </a:solidFill>
              </a:rPr>
              <a:t>của</a:t>
            </a:r>
            <a:r>
              <a:rPr lang="en-US" sz="1000" dirty="0" smtClean="0">
                <a:solidFill>
                  <a:schemeClr val="accent2"/>
                </a:solidFill>
              </a:rPr>
              <a:t> css3 </a:t>
            </a:r>
            <a:r>
              <a:rPr lang="en-US" sz="1000" dirty="0" err="1" smtClean="0">
                <a:solidFill>
                  <a:schemeClr val="accent2"/>
                </a:solidFill>
              </a:rPr>
              <a:t>Hình</a:t>
            </a:r>
            <a:r>
              <a:rPr lang="en-US" sz="1000" dirty="0" smtClean="0">
                <a:solidFill>
                  <a:schemeClr val="accent2"/>
                </a:solidFill>
              </a:rPr>
              <a:t> </a:t>
            </a:r>
            <a:r>
              <a:rPr lang="en-US" sz="1000" dirty="0" err="1" smtClean="0">
                <a:solidFill>
                  <a:schemeClr val="accent2"/>
                </a:solidFill>
              </a:rPr>
              <a:t>nền</a:t>
            </a:r>
            <a:r>
              <a:rPr lang="en-US" sz="1000" dirty="0" smtClean="0">
                <a:solidFill>
                  <a:schemeClr val="accent2"/>
                </a:solidFill>
              </a:rPr>
              <a:t> </a:t>
            </a:r>
            <a:r>
              <a:rPr lang="en-US" sz="1000" dirty="0" err="1" smtClean="0">
                <a:solidFill>
                  <a:schemeClr val="accent2"/>
                </a:solidFill>
              </a:rPr>
              <a:t>sẽ</a:t>
            </a:r>
            <a:r>
              <a:rPr lang="en-US" sz="1000" dirty="0" smtClean="0">
                <a:solidFill>
                  <a:schemeClr val="accent2"/>
                </a:solidFill>
              </a:rPr>
              <a:t> </a:t>
            </a:r>
            <a:r>
              <a:rPr lang="en-US" sz="1000" dirty="0" err="1" smtClean="0">
                <a:solidFill>
                  <a:schemeClr val="accent2"/>
                </a:solidFill>
              </a:rPr>
              <a:t>chỉ</a:t>
            </a:r>
            <a:r>
              <a:rPr lang="en-US" sz="1000" dirty="0" smtClean="0">
                <a:solidFill>
                  <a:schemeClr val="accent2"/>
                </a:solidFill>
              </a:rPr>
              <a:t> </a:t>
            </a:r>
            <a:r>
              <a:rPr lang="en-US" sz="1000" dirty="0" err="1" smtClean="0">
                <a:solidFill>
                  <a:schemeClr val="accent2"/>
                </a:solidFill>
              </a:rPr>
              <a:t>phủ</a:t>
            </a:r>
            <a:r>
              <a:rPr lang="en-US" sz="1000" dirty="0" smtClean="0">
                <a:solidFill>
                  <a:schemeClr val="accent2"/>
                </a:solidFill>
              </a:rPr>
              <a:t> </a:t>
            </a:r>
            <a:r>
              <a:rPr lang="en-US" sz="1000" dirty="0" err="1" smtClean="0">
                <a:solidFill>
                  <a:schemeClr val="accent2"/>
                </a:solidFill>
              </a:rPr>
              <a:t>nội</a:t>
            </a:r>
            <a:r>
              <a:rPr lang="en-US" sz="1000" dirty="0" smtClean="0">
                <a:solidFill>
                  <a:schemeClr val="accent2"/>
                </a:solidFill>
              </a:rPr>
              <a:t> dung </a:t>
            </a:r>
            <a:r>
              <a:rPr lang="en-US" sz="1000" dirty="0" err="1" smtClean="0">
                <a:solidFill>
                  <a:schemeClr val="accent2"/>
                </a:solidFill>
              </a:rPr>
              <a:t>trong</a:t>
            </a:r>
            <a:r>
              <a:rPr lang="en-US" sz="1000" dirty="0" smtClean="0">
                <a:solidFill>
                  <a:schemeClr val="accent2"/>
                </a:solidFill>
              </a:rPr>
              <a:t> </a:t>
            </a:r>
            <a:r>
              <a:rPr lang="en-US" sz="1000" dirty="0" err="1" smtClean="0">
                <a:solidFill>
                  <a:schemeClr val="accent2"/>
                </a:solidFill>
              </a:rPr>
              <a:t>thẻ</a:t>
            </a:r>
            <a:r>
              <a:rPr lang="en-US" sz="1000" dirty="0" smtClean="0">
                <a:solidFill>
                  <a:schemeClr val="accent2"/>
                </a:solidFill>
              </a:rPr>
              <a:t> div, </a:t>
            </a:r>
            <a:r>
              <a:rPr lang="en-US" sz="1000" dirty="0" err="1" smtClean="0">
                <a:solidFill>
                  <a:schemeClr val="accent2"/>
                </a:solidFill>
              </a:rPr>
              <a:t>không</a:t>
            </a:r>
            <a:r>
              <a:rPr lang="en-US" sz="1000" dirty="0" smtClean="0">
                <a:solidFill>
                  <a:schemeClr val="accent2"/>
                </a:solidFill>
              </a:rPr>
              <a:t> </a:t>
            </a:r>
            <a:r>
              <a:rPr lang="en-US" sz="1000" dirty="0" err="1" smtClean="0">
                <a:solidFill>
                  <a:schemeClr val="accent2"/>
                </a:solidFill>
              </a:rPr>
              <a:t>phủ</a:t>
            </a:r>
            <a:r>
              <a:rPr lang="en-US" sz="1000" dirty="0" smtClean="0">
                <a:solidFill>
                  <a:schemeClr val="accent2"/>
                </a:solidFill>
              </a:rPr>
              <a:t> </a:t>
            </a:r>
            <a:r>
              <a:rPr lang="en-US" sz="1000" dirty="0" err="1" smtClean="0">
                <a:solidFill>
                  <a:schemeClr val="accent2"/>
                </a:solidFill>
              </a:rPr>
              <a:t>đoạn</a:t>
            </a:r>
            <a:r>
              <a:rPr lang="en-US" sz="1000" dirty="0" smtClean="0">
                <a:solidFill>
                  <a:schemeClr val="accent2"/>
                </a:solidFill>
              </a:rPr>
              <a:t> padding</a:t>
            </a:r>
            <a:endParaRPr lang="vi-VN" sz="1000" dirty="0">
              <a:solidFill>
                <a:schemeClr val="accent2"/>
              </a:solidFill>
            </a:endParaRPr>
          </a:p>
        </p:txBody>
      </p:sp>
    </p:spTree>
    <p:extLst>
      <p:ext uri="{BB962C8B-B14F-4D97-AF65-F5344CB8AC3E}">
        <p14:creationId xmlns:p14="http://schemas.microsoft.com/office/powerpoint/2010/main" val="4219938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smtClean="0">
                <a:solidFill>
                  <a:srgbClr val="552421"/>
                </a:solidFill>
                <a:latin typeface="Times New Roman" panose="02020603050405020304" pitchFamily="18" charset="0"/>
                <a:cs typeface="Times New Roman" panose="02020603050405020304" pitchFamily="18" charset="0"/>
              </a:rPr>
              <a:t>Review</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Background-image: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2380880"/>
            <a:ext cx="9269119" cy="1707793"/>
          </a:xfrm>
          <a:prstGeom prst="rect">
            <a:avLst/>
          </a:prstGeom>
        </p:spPr>
      </p:pic>
    </p:spTree>
    <p:extLst>
      <p:ext uri="{BB962C8B-B14F-4D97-AF65-F5344CB8AC3E}">
        <p14:creationId xmlns:p14="http://schemas.microsoft.com/office/powerpoint/2010/main" val="75898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3877612" y="301548"/>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Các khái niệm trong </a:t>
            </a:r>
            <a:r>
              <a:rPr lang="en-US" sz="3200" dirty="0" err="1">
                <a:solidFill>
                  <a:srgbClr val="552421"/>
                </a:solidFill>
                <a:latin typeface="Times New Roman" panose="02020603050405020304" pitchFamily="18" charset="0"/>
                <a:cs typeface="Times New Roman" panose="02020603050405020304" pitchFamily="18" charset="0"/>
              </a:rPr>
              <a:t>css</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87400" y="1147233"/>
            <a:ext cx="11700691" cy="2954655"/>
          </a:xfrm>
          <a:prstGeom prst="rect">
            <a:avLst/>
          </a:prstGeom>
          <a:noFill/>
        </p:spPr>
        <p:txBody>
          <a:bodyPr wrap="square" rtlCol="0">
            <a:spAutoFit/>
          </a:bodyPr>
          <a:lstStyle/>
          <a:p>
            <a:pPr marL="342900" indent="-342900" algn="just">
              <a:buClr>
                <a:srgbClr val="552421"/>
              </a:buClr>
              <a:buFont typeface="Arial" panose="020B0604020202020204" pitchFamily="34" charset="0"/>
              <a:buChar char="•"/>
            </a:pPr>
            <a:endParaRPr lang="en-US" sz="2400" b="1" dirty="0">
              <a:solidFill>
                <a:srgbClr val="552421"/>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Ví dụ trong đoạn mã sau:</a:t>
            </a:r>
          </a:p>
          <a:p>
            <a:pPr marL="800100" lvl="1" indent="-342900">
              <a:lnSpc>
                <a:spcPct val="150000"/>
              </a:lnSpc>
              <a:buFont typeface="Courier New" panose="02070309020205020404" pitchFamily="49" charset="0"/>
              <a:buChar char="o"/>
            </a:pPr>
            <a:r>
              <a:rPr lang="vi-VN" sz="2200" dirty="0">
                <a:latin typeface="+mj-lt"/>
              </a:rPr>
              <a:t>Bộ chọn là h1</a:t>
            </a:r>
          </a:p>
          <a:p>
            <a:pPr marL="800100" lvl="1" indent="-342900">
              <a:lnSpc>
                <a:spcPct val="150000"/>
              </a:lnSpc>
              <a:buFont typeface="Courier New" panose="02070309020205020404" pitchFamily="49" charset="0"/>
              <a:buChar char="o"/>
            </a:pPr>
            <a:r>
              <a:rPr lang="vi-VN" sz="2200" dirty="0">
                <a:latin typeface="+mj-lt"/>
              </a:rPr>
              <a:t>Có 3 thuộc tính là font-size, color, background-color với giá trị lần lượt là 30px, white, red.</a:t>
            </a:r>
          </a:p>
          <a:p>
            <a:pPr marL="800100" lvl="1" indent="-342900">
              <a:lnSpc>
                <a:spcPct val="150000"/>
              </a:lnSpc>
              <a:buFont typeface="Courier New" panose="02070309020205020404" pitchFamily="49" charset="0"/>
              <a:buChar char="o"/>
            </a:pPr>
            <a:endParaRPr lang="vi-VN" sz="2400" dirty="0">
              <a:latin typeface="+mj-lt"/>
              <a:cs typeface="Times New Roman" panose="02020603050405020304" pitchFamily="18" charset="0"/>
            </a:endParaRPr>
          </a:p>
          <a:p>
            <a:pPr algn="just"/>
            <a:endParaRPr lang="en-US" sz="2400" b="1" dirty="0">
              <a:solidFill>
                <a:srgbClr val="55242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8931F062-0CA5-4043-8829-FDCDBC838870}" type="slidenum">
              <a:rPr lang="en-US" smtClean="0"/>
              <a:t>4</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112" y="3365151"/>
            <a:ext cx="8468162" cy="3243126"/>
          </a:xfrm>
          <a:prstGeom prst="rect">
            <a:avLst/>
          </a:prstGeom>
        </p:spPr>
      </p:pic>
    </p:spTree>
    <p:extLst>
      <p:ext uri="{BB962C8B-B14F-4D97-AF65-F5344CB8AC3E}">
        <p14:creationId xmlns:p14="http://schemas.microsoft.com/office/powerpoint/2010/main" val="233013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a:solidFill>
                  <a:srgbClr val="552421"/>
                </a:solidFill>
                <a:latin typeface="Times New Roman" panose="02020603050405020304" pitchFamily="18" charset="0"/>
                <a:cs typeface="Times New Roman" panose="02020603050405020304" pitchFamily="18" charset="0"/>
              </a:rPr>
              <a:t>5</a:t>
            </a:r>
            <a:r>
              <a:rPr lang="en-US" sz="3000" dirty="0" smtClean="0">
                <a:solidFill>
                  <a:srgbClr val="552421"/>
                </a:solidFill>
                <a:latin typeface="Times New Roman" panose="02020603050405020304" pitchFamily="18" charset="0"/>
                <a:cs typeface="Times New Roman" panose="02020603050405020304" pitchFamily="18" charset="0"/>
              </a:rPr>
              <a:t>:Xử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Intro</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81" y="1786028"/>
            <a:ext cx="5588994" cy="47478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695" y="1875773"/>
            <a:ext cx="5908637" cy="4568331"/>
          </a:xfrm>
          <a:prstGeom prst="rect">
            <a:avLst/>
          </a:prstGeom>
          <a:ln>
            <a:solidFill>
              <a:schemeClr val="accent4">
                <a:lumMod val="20000"/>
                <a:lumOff val="80000"/>
              </a:schemeClr>
            </a:solidFill>
          </a:ln>
        </p:spPr>
      </p:pic>
      <p:sp>
        <p:nvSpPr>
          <p:cNvPr id="43" name="TextBox 42"/>
          <p:cNvSpPr txBox="1"/>
          <p:nvPr/>
        </p:nvSpPr>
        <p:spPr>
          <a:xfrm>
            <a:off x="142249" y="1195817"/>
            <a:ext cx="1631832" cy="446276"/>
          </a:xfrm>
          <a:prstGeom prst="rect">
            <a:avLst/>
          </a:prstGeom>
          <a:noFill/>
        </p:spPr>
        <p:txBody>
          <a:bodyPr wrap="square" rtlCol="0">
            <a:spAutoFit/>
          </a:bodyPr>
          <a:lstStyle/>
          <a:p>
            <a:pPr algn="ctr"/>
            <a:r>
              <a:rPr lang="en-US" sz="2300" dirty="0" err="1" smtClean="0">
                <a:solidFill>
                  <a:srgbClr val="552421"/>
                </a:solidFill>
                <a:latin typeface="Times New Roman" panose="02020603050405020304" pitchFamily="18" charset="0"/>
                <a:cs typeface="Times New Roman" panose="02020603050405020304" pitchFamily="18" charset="0"/>
              </a:rPr>
              <a:t>Yêu</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cầu</a:t>
            </a:r>
            <a:endParaRPr lang="en-US" sz="2300" dirty="0">
              <a:solidFill>
                <a:srgbClr val="55242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5327531" y="1273398"/>
            <a:ext cx="2671312" cy="446276"/>
          </a:xfrm>
          <a:prstGeom prst="rect">
            <a:avLst/>
          </a:prstGeom>
          <a:noFill/>
        </p:spPr>
        <p:txBody>
          <a:bodyPr wrap="square" rtlCol="0">
            <a:spAutoFit/>
          </a:bodyPr>
          <a:lstStyle/>
          <a:p>
            <a:pPr algn="ctr"/>
            <a:r>
              <a:rPr lang="en-US" sz="2300" dirty="0" smtClean="0">
                <a:solidFill>
                  <a:srgbClr val="552421"/>
                </a:solidFill>
                <a:latin typeface="Times New Roman" panose="02020603050405020304" pitchFamily="18" charset="0"/>
                <a:cs typeface="Times New Roman" panose="02020603050405020304" pitchFamily="18" charset="0"/>
              </a:rPr>
              <a:t>HTML</a:t>
            </a:r>
            <a:endParaRPr lang="en-US" sz="2300" dirty="0">
              <a:solidFill>
                <a:srgbClr val="552421"/>
              </a:solidFill>
              <a:latin typeface="Times New Roman" panose="02020603050405020304" pitchFamily="18" charset="0"/>
              <a:cs typeface="Times New Roman" panose="02020603050405020304" pitchFamily="18" charset="0"/>
            </a:endParaRPr>
          </a:p>
        </p:txBody>
      </p:sp>
      <p:sp>
        <p:nvSpPr>
          <p:cNvPr id="8" name="Rectangle 7"/>
          <p:cNvSpPr/>
          <p:nvPr/>
        </p:nvSpPr>
        <p:spPr>
          <a:xfrm>
            <a:off x="6719977" y="2191109"/>
            <a:ext cx="849702" cy="146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 name="Straight Arrow Connector 12"/>
          <p:cNvCxnSpPr/>
          <p:nvPr/>
        </p:nvCxnSpPr>
        <p:spPr>
          <a:xfrm flipV="1">
            <a:off x="7427343" y="1992702"/>
            <a:ext cx="142336" cy="19840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239717" y="1375841"/>
            <a:ext cx="1921979" cy="553998"/>
          </a:xfrm>
          <a:prstGeom prst="rect">
            <a:avLst/>
          </a:prstGeom>
          <a:noFill/>
          <a:ln>
            <a:noFill/>
          </a:ln>
        </p:spPr>
        <p:txBody>
          <a:bodyPr wrap="square" rtlCol="0">
            <a:spAutoFit/>
          </a:bodyPr>
          <a:lstStyle/>
          <a:p>
            <a:r>
              <a:rPr lang="en-US" sz="1000" dirty="0" err="1" smtClean="0">
                <a:solidFill>
                  <a:srgbClr val="FF0000"/>
                </a:solidFill>
              </a:rPr>
              <a:t>Đặt</a:t>
            </a:r>
            <a:r>
              <a:rPr lang="en-US" sz="1000" dirty="0" smtClean="0">
                <a:solidFill>
                  <a:srgbClr val="FF0000"/>
                </a:solidFill>
              </a:rPr>
              <a:t> class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sửa</a:t>
            </a:r>
            <a:r>
              <a:rPr lang="en-US" sz="1000" dirty="0" smtClean="0">
                <a:solidFill>
                  <a:srgbClr val="FF0000"/>
                </a:solidFill>
              </a:rPr>
              <a:t>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p, </a:t>
            </a:r>
            <a:r>
              <a:rPr lang="en-US" sz="1000" dirty="0" err="1" smtClean="0">
                <a:solidFill>
                  <a:srgbClr val="FF0000"/>
                </a:solidFill>
              </a:rPr>
              <a:t>hoặc</a:t>
            </a:r>
            <a:r>
              <a:rPr lang="en-US" sz="1000" dirty="0" smtClean="0">
                <a:solidFill>
                  <a:srgbClr val="FF0000"/>
                </a:solidFill>
              </a:rPr>
              <a:t> </a:t>
            </a:r>
            <a:r>
              <a:rPr lang="en-US" sz="1000" dirty="0" err="1" smtClean="0">
                <a:solidFill>
                  <a:srgbClr val="FF0000"/>
                </a:solidFill>
              </a:rPr>
              <a:t>có</a:t>
            </a:r>
            <a:r>
              <a:rPr lang="en-US" sz="1000" dirty="0" smtClean="0">
                <a:solidFill>
                  <a:srgbClr val="FF0000"/>
                </a:solidFill>
              </a:rPr>
              <a:t> </a:t>
            </a:r>
            <a:r>
              <a:rPr lang="en-US" sz="1000" dirty="0" err="1" smtClean="0">
                <a:solidFill>
                  <a:srgbClr val="FF0000"/>
                </a:solidFill>
              </a:rPr>
              <a:t>thể</a:t>
            </a:r>
            <a:r>
              <a:rPr lang="en-US" sz="1000" dirty="0" smtClean="0">
                <a:solidFill>
                  <a:srgbClr val="FF0000"/>
                </a:solidFill>
              </a:rPr>
              <a:t> </a:t>
            </a:r>
            <a:r>
              <a:rPr lang="en-US" sz="1000" dirty="0" err="1" smtClean="0">
                <a:solidFill>
                  <a:srgbClr val="FF0000"/>
                </a:solidFill>
              </a:rPr>
              <a:t>gọi</a:t>
            </a:r>
            <a:r>
              <a:rPr lang="en-US" sz="1000" dirty="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p </a:t>
            </a:r>
            <a:r>
              <a:rPr lang="en-US" sz="1000" dirty="0" err="1" smtClean="0">
                <a:solidFill>
                  <a:srgbClr val="FF0000"/>
                </a:solidFill>
              </a:rPr>
              <a:t>thông</a:t>
            </a:r>
            <a:r>
              <a:rPr lang="en-US" sz="1000" dirty="0" smtClean="0">
                <a:solidFill>
                  <a:srgbClr val="FF0000"/>
                </a:solidFill>
              </a:rPr>
              <a:t> qua div cha . </a:t>
            </a:r>
            <a:r>
              <a:rPr lang="en-US" sz="1000" dirty="0" err="1" smtClean="0">
                <a:solidFill>
                  <a:srgbClr val="FF0000"/>
                </a:solidFill>
              </a:rPr>
              <a:t>Vd</a:t>
            </a:r>
            <a:r>
              <a:rPr lang="en-US" sz="1000" dirty="0" smtClean="0">
                <a:solidFill>
                  <a:srgbClr val="FF0000"/>
                </a:solidFill>
              </a:rPr>
              <a:t>: #intro p</a:t>
            </a:r>
            <a:endParaRPr lang="vi-VN" sz="1000" dirty="0">
              <a:solidFill>
                <a:srgbClr val="FF0000"/>
              </a:solidFill>
            </a:endParaRPr>
          </a:p>
        </p:txBody>
      </p:sp>
      <p:sp>
        <p:nvSpPr>
          <p:cNvPr id="16" name="Rectangle 15"/>
          <p:cNvSpPr/>
          <p:nvPr/>
        </p:nvSpPr>
        <p:spPr>
          <a:xfrm>
            <a:off x="6719977" y="2337758"/>
            <a:ext cx="3899140" cy="120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6719977" y="3312543"/>
            <a:ext cx="2577481" cy="1466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TextBox 54"/>
          <p:cNvSpPr txBox="1"/>
          <p:nvPr/>
        </p:nvSpPr>
        <p:spPr>
          <a:xfrm>
            <a:off x="8985904" y="1929839"/>
            <a:ext cx="2432538" cy="400110"/>
          </a:xfrm>
          <a:prstGeom prst="rect">
            <a:avLst/>
          </a:prstGeom>
          <a:noFill/>
          <a:ln>
            <a:noFill/>
          </a:ln>
        </p:spPr>
        <p:txBody>
          <a:bodyPr wrap="square" rtlCol="0">
            <a:spAutoFit/>
          </a:bodyPr>
          <a:lstStyle/>
          <a:p>
            <a:r>
              <a:rPr lang="en-US" sz="1000" dirty="0" err="1" smtClean="0">
                <a:solidFill>
                  <a:srgbClr val="FF0000"/>
                </a:solidFill>
              </a:rPr>
              <a:t>Lồng</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span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p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sửa</a:t>
            </a:r>
            <a:r>
              <a:rPr lang="en-US" sz="1000" dirty="0" smtClean="0">
                <a:solidFill>
                  <a:srgbClr val="FF0000"/>
                </a:solidFill>
              </a:rPr>
              <a:t> </a:t>
            </a:r>
            <a:r>
              <a:rPr lang="en-US" sz="1000" dirty="0" err="1" smtClean="0">
                <a:solidFill>
                  <a:srgbClr val="FF0000"/>
                </a:solidFill>
              </a:rPr>
              <a:t>riêng</a:t>
            </a:r>
            <a:r>
              <a:rPr lang="en-US" sz="1000" dirty="0" smtClean="0">
                <a:solidFill>
                  <a:srgbClr val="FF0000"/>
                </a:solidFill>
              </a:rPr>
              <a:t>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đoạn</a:t>
            </a:r>
            <a:r>
              <a:rPr lang="en-US" sz="1000" dirty="0" smtClean="0">
                <a:solidFill>
                  <a:srgbClr val="FF0000"/>
                </a:solidFill>
              </a:rPr>
              <a:t> text </a:t>
            </a:r>
            <a:r>
              <a:rPr lang="en-US" sz="1000" dirty="0" err="1" smtClean="0">
                <a:solidFill>
                  <a:srgbClr val="FF0000"/>
                </a:solidFill>
              </a:rPr>
              <a:t>này</a:t>
            </a:r>
            <a:endParaRPr lang="vi-VN" sz="1000" dirty="0">
              <a:solidFill>
                <a:srgbClr val="FF0000"/>
              </a:solidFill>
            </a:endParaRPr>
          </a:p>
        </p:txBody>
      </p:sp>
      <p:sp>
        <p:nvSpPr>
          <p:cNvPr id="19" name="Rectangle 18"/>
          <p:cNvSpPr/>
          <p:nvPr/>
        </p:nvSpPr>
        <p:spPr>
          <a:xfrm>
            <a:off x="6719977" y="4779034"/>
            <a:ext cx="2577481" cy="120769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p:cNvSpPr/>
          <p:nvPr/>
        </p:nvSpPr>
        <p:spPr>
          <a:xfrm>
            <a:off x="7395210" y="3435653"/>
            <a:ext cx="773430" cy="12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p:cNvSpPr/>
          <p:nvPr/>
        </p:nvSpPr>
        <p:spPr>
          <a:xfrm>
            <a:off x="7395210" y="3816653"/>
            <a:ext cx="773430" cy="12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p:cNvSpPr/>
          <p:nvPr/>
        </p:nvSpPr>
        <p:spPr>
          <a:xfrm>
            <a:off x="7395210" y="4162783"/>
            <a:ext cx="773430" cy="12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7402259" y="5266425"/>
            <a:ext cx="773430" cy="12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p:cNvSpPr/>
          <p:nvPr/>
        </p:nvSpPr>
        <p:spPr>
          <a:xfrm>
            <a:off x="7395210" y="4894883"/>
            <a:ext cx="773430" cy="1231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34"/>
          <p:cNvSpPr/>
          <p:nvPr/>
        </p:nvSpPr>
        <p:spPr>
          <a:xfrm>
            <a:off x="6911756" y="3435653"/>
            <a:ext cx="2282190" cy="381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vi-VN" dirty="0"/>
          </a:p>
        </p:txBody>
      </p:sp>
      <p:sp>
        <p:nvSpPr>
          <p:cNvPr id="36" name="TextBox 35"/>
          <p:cNvSpPr txBox="1"/>
          <p:nvPr/>
        </p:nvSpPr>
        <p:spPr>
          <a:xfrm>
            <a:off x="9460230" y="3313692"/>
            <a:ext cx="2767104" cy="2400657"/>
          </a:xfrm>
          <a:prstGeom prst="rect">
            <a:avLst/>
          </a:prstGeom>
          <a:noFill/>
        </p:spPr>
        <p:txBody>
          <a:bodyPr wrap="none" rtlCol="0">
            <a:spAutoFit/>
          </a:bodyPr>
          <a:lstStyle/>
          <a:p>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intro </a:t>
            </a:r>
            <a:r>
              <a:rPr lang="en-US" sz="1000" dirty="0" err="1" smtClean="0">
                <a:solidFill>
                  <a:srgbClr val="FF0000"/>
                </a:solidFill>
              </a:rPr>
              <a:t>được</a:t>
            </a:r>
            <a:r>
              <a:rPr lang="en-US" sz="1000" dirty="0" smtClean="0">
                <a:solidFill>
                  <a:srgbClr val="FF0000"/>
                </a:solidFill>
              </a:rPr>
              <a:t> chia </a:t>
            </a:r>
            <a:r>
              <a:rPr lang="en-US" sz="1000" dirty="0" err="1" smtClean="0">
                <a:solidFill>
                  <a:srgbClr val="FF0000"/>
                </a:solidFill>
              </a:rPr>
              <a:t>thành</a:t>
            </a:r>
            <a:r>
              <a:rPr lang="en-US" sz="1000" dirty="0" smtClean="0">
                <a:solidFill>
                  <a:srgbClr val="FF0000"/>
                </a:solidFill>
              </a:rPr>
              <a:t> 2 </a:t>
            </a:r>
            <a:r>
              <a:rPr lang="en-US" sz="1000" dirty="0" err="1" smtClean="0">
                <a:solidFill>
                  <a:srgbClr val="FF0000"/>
                </a:solidFill>
              </a:rPr>
              <a:t>phần</a:t>
            </a:r>
            <a:r>
              <a:rPr lang="en-US" sz="1000" dirty="0" smtClean="0">
                <a:solidFill>
                  <a:srgbClr val="FF0000"/>
                </a:solidFill>
              </a:rPr>
              <a:t>:</a:t>
            </a:r>
          </a:p>
          <a:p>
            <a:pPr marL="171450" indent="-171450">
              <a:buFont typeface="Arial" charset="0"/>
              <a:buChar char="•"/>
            </a:pPr>
            <a:r>
              <a:rPr lang="en-US" sz="1000" dirty="0" err="1" smtClean="0">
                <a:solidFill>
                  <a:srgbClr val="FF0000"/>
                </a:solidFill>
              </a:rPr>
              <a:t>Phần</a:t>
            </a:r>
            <a:r>
              <a:rPr lang="en-US" sz="1000" dirty="0" smtClean="0">
                <a:solidFill>
                  <a:srgbClr val="FF0000"/>
                </a:solidFill>
              </a:rPr>
              <a:t> ở </a:t>
            </a:r>
            <a:r>
              <a:rPr lang="en-US" sz="1000" dirty="0" err="1" smtClean="0">
                <a:solidFill>
                  <a:srgbClr val="FF0000"/>
                </a:solidFill>
              </a:rPr>
              <a:t>trên</a:t>
            </a:r>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đoạn</a:t>
            </a:r>
            <a:r>
              <a:rPr lang="en-US" sz="1000" dirty="0" smtClean="0">
                <a:solidFill>
                  <a:srgbClr val="FF0000"/>
                </a:solidFill>
              </a:rPr>
              <a:t> text</a:t>
            </a:r>
          </a:p>
          <a:p>
            <a:pPr marL="171450" indent="-171450">
              <a:buFont typeface="Arial" charset="0"/>
              <a:buChar char="•"/>
            </a:pPr>
            <a:r>
              <a:rPr lang="en-US" sz="1000" dirty="0" err="1" smtClean="0">
                <a:solidFill>
                  <a:srgbClr val="FF0000"/>
                </a:solidFill>
              </a:rPr>
              <a:t>Phần</a:t>
            </a:r>
            <a:r>
              <a:rPr lang="en-US" sz="1000" dirty="0" smtClean="0">
                <a:solidFill>
                  <a:srgbClr val="FF0000"/>
                </a:solidFill>
              </a:rPr>
              <a:t> ở </a:t>
            </a:r>
            <a:r>
              <a:rPr lang="en-US" sz="1000" dirty="0" err="1" smtClean="0">
                <a:solidFill>
                  <a:srgbClr val="FF0000"/>
                </a:solidFill>
              </a:rPr>
              <a:t>dưới</a:t>
            </a:r>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hình</a:t>
            </a:r>
            <a:r>
              <a:rPr lang="en-US" sz="1000" dirty="0" smtClean="0">
                <a:solidFill>
                  <a:srgbClr val="FF0000"/>
                </a:solidFill>
              </a:rPr>
              <a:t> </a:t>
            </a:r>
            <a:r>
              <a:rPr lang="en-US" sz="1000" dirty="0" err="1" smtClean="0">
                <a:solidFill>
                  <a:srgbClr val="FF0000"/>
                </a:solidFill>
              </a:rPr>
              <a:t>ảnh</a:t>
            </a:r>
            <a:endParaRPr lang="en-US" sz="1000" dirty="0">
              <a:solidFill>
                <a:srgbClr val="FF0000"/>
              </a:solidFill>
            </a:endParaRPr>
          </a:p>
          <a:p>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intro-product, chia </a:t>
            </a:r>
            <a:r>
              <a:rPr lang="en-US" sz="1000" dirty="0" err="1" smtClean="0">
                <a:solidFill>
                  <a:srgbClr val="FF0000"/>
                </a:solidFill>
              </a:rPr>
              <a:t>thành</a:t>
            </a:r>
            <a:r>
              <a:rPr lang="en-US" sz="1000" dirty="0" smtClean="0">
                <a:solidFill>
                  <a:srgbClr val="FF0000"/>
                </a:solidFill>
              </a:rPr>
              <a:t> 2 phần,1 </a:t>
            </a:r>
          </a:p>
          <a:p>
            <a:r>
              <a:rPr lang="en-US" sz="1000" dirty="0" smtClean="0">
                <a:solidFill>
                  <a:srgbClr val="FF0000"/>
                </a:solidFill>
              </a:rPr>
              <a:t>div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trái</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1 div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phải</a:t>
            </a:r>
            <a:r>
              <a:rPr lang="en-US" sz="1000" dirty="0" smtClean="0">
                <a:solidFill>
                  <a:srgbClr val="FF0000"/>
                </a:solidFill>
              </a:rPr>
              <a:t> </a:t>
            </a:r>
          </a:p>
          <a:p>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div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trái</a:t>
            </a:r>
            <a:r>
              <a:rPr lang="en-US" sz="1000" dirty="0" smtClean="0">
                <a:solidFill>
                  <a:srgbClr val="FF0000"/>
                </a:solidFill>
              </a:rPr>
              <a:t> chia </a:t>
            </a:r>
            <a:r>
              <a:rPr lang="en-US" sz="1000" dirty="0" err="1" smtClean="0">
                <a:solidFill>
                  <a:srgbClr val="FF0000"/>
                </a:solidFill>
              </a:rPr>
              <a:t>thành</a:t>
            </a:r>
            <a:r>
              <a:rPr lang="en-US" sz="1000" dirty="0" smtClean="0">
                <a:solidFill>
                  <a:srgbClr val="FF0000"/>
                </a:solidFill>
              </a:rPr>
              <a:t> 3 div con, </a:t>
            </a:r>
          </a:p>
          <a:p>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hình</a:t>
            </a:r>
            <a:r>
              <a:rPr lang="en-US" sz="1000" dirty="0" smtClean="0">
                <a:solidFill>
                  <a:srgbClr val="FF0000"/>
                </a:solidFill>
              </a:rPr>
              <a:t> </a:t>
            </a:r>
            <a:r>
              <a:rPr lang="en-US" sz="1000" dirty="0" err="1" smtClean="0">
                <a:solidFill>
                  <a:srgbClr val="FF0000"/>
                </a:solidFill>
              </a:rPr>
              <a:t>ảnh</a:t>
            </a:r>
            <a:r>
              <a:rPr lang="en-US" sz="1000" dirty="0" smtClean="0">
                <a:solidFill>
                  <a:srgbClr val="FF0000"/>
                </a:solidFill>
              </a:rPr>
              <a:t>, div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phải</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2 div con</a:t>
            </a:r>
          </a:p>
          <a:p>
            <a:r>
              <a:rPr lang="en-US" sz="1000" dirty="0" smtClean="0">
                <a:solidFill>
                  <a:srgbClr val="FF0000"/>
                </a:solidFill>
              </a:rPr>
              <a:t>* </a:t>
            </a:r>
            <a:r>
              <a:rPr lang="en-US" sz="1000" dirty="0" err="1" smtClean="0">
                <a:solidFill>
                  <a:srgbClr val="FF0000"/>
                </a:solidFill>
              </a:rPr>
              <a:t>Tại</a:t>
            </a:r>
            <a:r>
              <a:rPr lang="en-US" sz="1000" dirty="0" smtClean="0">
                <a:solidFill>
                  <a:srgbClr val="FF0000"/>
                </a:solidFill>
              </a:rPr>
              <a:t> </a:t>
            </a:r>
            <a:r>
              <a:rPr lang="en-US" sz="1000" dirty="0" err="1" smtClean="0">
                <a:solidFill>
                  <a:srgbClr val="FF0000"/>
                </a:solidFill>
              </a:rPr>
              <a:t>sao</a:t>
            </a:r>
            <a:r>
              <a:rPr lang="en-US" sz="1000" dirty="0" smtClean="0">
                <a:solidFill>
                  <a:srgbClr val="FF0000"/>
                </a:solidFill>
              </a:rPr>
              <a:t> </a:t>
            </a:r>
            <a:r>
              <a:rPr lang="en-US" sz="1000" dirty="0" err="1" smtClean="0">
                <a:solidFill>
                  <a:srgbClr val="FF0000"/>
                </a:solidFill>
              </a:rPr>
              <a:t>phải</a:t>
            </a:r>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div </a:t>
            </a:r>
            <a:r>
              <a:rPr lang="en-US" sz="1000" dirty="0" err="1" smtClean="0">
                <a:solidFill>
                  <a:srgbClr val="FF0000"/>
                </a:solidFill>
              </a:rPr>
              <a:t>mà</a:t>
            </a:r>
            <a:r>
              <a:rPr lang="en-US" sz="1000" dirty="0" smtClean="0">
                <a:solidFill>
                  <a:srgbClr val="FF0000"/>
                </a:solidFill>
              </a:rPr>
              <a:t> </a:t>
            </a:r>
            <a:r>
              <a:rPr lang="en-US" sz="1000" dirty="0" err="1" smtClean="0">
                <a:solidFill>
                  <a:srgbClr val="FF0000"/>
                </a:solidFill>
              </a:rPr>
              <a:t>ko</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hình</a:t>
            </a:r>
            <a:r>
              <a:rPr lang="en-US" sz="1000" dirty="0" smtClean="0">
                <a:solidFill>
                  <a:srgbClr val="FF0000"/>
                </a:solidFill>
              </a:rPr>
              <a:t> </a:t>
            </a:r>
            <a:r>
              <a:rPr lang="en-US" sz="1000" dirty="0" err="1" smtClean="0">
                <a:solidFill>
                  <a:srgbClr val="FF0000"/>
                </a:solidFill>
              </a:rPr>
              <a:t>ảnh</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a:t>
            </a:r>
          </a:p>
          <a:p>
            <a:r>
              <a:rPr lang="en-US" sz="1000" dirty="0" smtClean="0">
                <a:solidFill>
                  <a:srgbClr val="FF0000"/>
                </a:solidFill>
              </a:rPr>
              <a:t>* </a:t>
            </a:r>
            <a:r>
              <a:rPr lang="en-US" sz="1000" dirty="0" err="1" smtClean="0">
                <a:solidFill>
                  <a:srgbClr val="FF0000"/>
                </a:solidFill>
              </a:rPr>
              <a:t>Tại</a:t>
            </a:r>
            <a:r>
              <a:rPr lang="en-US" sz="1000" dirty="0" smtClean="0">
                <a:solidFill>
                  <a:srgbClr val="FF0000"/>
                </a:solidFill>
              </a:rPr>
              <a:t> </a:t>
            </a:r>
            <a:r>
              <a:rPr lang="en-US" sz="1000" dirty="0" err="1" smtClean="0">
                <a:solidFill>
                  <a:srgbClr val="FF0000"/>
                </a:solidFill>
              </a:rPr>
              <a:t>vì</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số</a:t>
            </a:r>
            <a:r>
              <a:rPr lang="en-US" sz="1000" dirty="0" smtClean="0">
                <a:solidFill>
                  <a:srgbClr val="FF0000"/>
                </a:solidFill>
              </a:rPr>
              <a:t> layout, ở </a:t>
            </a:r>
            <a:r>
              <a:rPr lang="en-US" sz="1000" dirty="0" err="1" smtClean="0">
                <a:solidFill>
                  <a:srgbClr val="FF0000"/>
                </a:solidFill>
              </a:rPr>
              <a:t>đây</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p>
          <a:p>
            <a:r>
              <a:rPr lang="en-US" sz="1000" dirty="0" err="1" smtClean="0">
                <a:solidFill>
                  <a:srgbClr val="FF0000"/>
                </a:solidFill>
              </a:rPr>
              <a:t>chỉ</a:t>
            </a:r>
            <a:r>
              <a:rPr lang="en-US" sz="1000" dirty="0" smtClean="0">
                <a:solidFill>
                  <a:srgbClr val="FF0000"/>
                </a:solidFill>
              </a:rPr>
              <a:t> </a:t>
            </a:r>
            <a:r>
              <a:rPr lang="en-US" sz="1000" dirty="0" err="1" smtClean="0">
                <a:solidFill>
                  <a:srgbClr val="FF0000"/>
                </a:solidFill>
              </a:rPr>
              <a:t>có</a:t>
            </a:r>
            <a:r>
              <a:rPr lang="en-US" sz="1000" dirty="0" smtClean="0">
                <a:solidFill>
                  <a:srgbClr val="FF0000"/>
                </a:solidFill>
              </a:rPr>
              <a:t> </a:t>
            </a:r>
            <a:r>
              <a:rPr lang="en-US" sz="1000" dirty="0" err="1" smtClean="0">
                <a:solidFill>
                  <a:srgbClr val="FF0000"/>
                </a:solidFill>
              </a:rPr>
              <a:t>hình</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mà</a:t>
            </a:r>
            <a:r>
              <a:rPr lang="en-US" sz="1000" dirty="0" smtClean="0">
                <a:solidFill>
                  <a:srgbClr val="FF0000"/>
                </a:solidFill>
              </a:rPr>
              <a:t> </a:t>
            </a:r>
            <a:r>
              <a:rPr lang="en-US" sz="1000" dirty="0" err="1" smtClean="0">
                <a:solidFill>
                  <a:srgbClr val="FF0000"/>
                </a:solidFill>
              </a:rPr>
              <a:t>còn</a:t>
            </a:r>
            <a:r>
              <a:rPr lang="en-US" sz="1000" dirty="0" smtClean="0">
                <a:solidFill>
                  <a:srgbClr val="FF0000"/>
                </a:solidFill>
              </a:rPr>
              <a:t> </a:t>
            </a:r>
            <a:r>
              <a:rPr lang="en-US" sz="1000" dirty="0" err="1" smtClean="0">
                <a:solidFill>
                  <a:srgbClr val="FF0000"/>
                </a:solidFill>
              </a:rPr>
              <a:t>có</a:t>
            </a:r>
            <a:r>
              <a:rPr lang="en-US" sz="1000" dirty="0" smtClean="0">
                <a:solidFill>
                  <a:srgbClr val="FF0000"/>
                </a:solidFill>
              </a:rPr>
              <a:t> text, </a:t>
            </a:r>
            <a:r>
              <a:rPr lang="en-US" sz="1000" dirty="0" err="1" smtClean="0">
                <a:solidFill>
                  <a:srgbClr val="FF0000"/>
                </a:solidFill>
              </a:rPr>
              <a:t>nên</a:t>
            </a:r>
            <a:r>
              <a:rPr lang="en-US" sz="1000" dirty="0" smtClean="0">
                <a:solidFill>
                  <a:srgbClr val="FF0000"/>
                </a:solidFill>
              </a:rPr>
              <a:t> ta</a:t>
            </a:r>
          </a:p>
          <a:p>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div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tất</a:t>
            </a:r>
            <a:r>
              <a:rPr lang="en-US" sz="1000" dirty="0" smtClean="0">
                <a:solidFill>
                  <a:srgbClr val="FF0000"/>
                </a:solidFill>
              </a:rPr>
              <a:t> </a:t>
            </a:r>
            <a:r>
              <a:rPr lang="en-US" sz="1000" dirty="0" err="1" smtClean="0">
                <a:solidFill>
                  <a:srgbClr val="FF0000"/>
                </a:solidFill>
              </a:rPr>
              <a:t>cả</a:t>
            </a:r>
            <a:r>
              <a:rPr lang="en-US" sz="1000" dirty="0" smtClean="0">
                <a:solidFill>
                  <a:srgbClr val="FF0000"/>
                </a:solidFill>
              </a:rPr>
              <a:t> </a:t>
            </a:r>
            <a:r>
              <a:rPr lang="en-US" sz="1000" dirty="0" err="1" smtClean="0">
                <a:solidFill>
                  <a:srgbClr val="FF0000"/>
                </a:solidFill>
              </a:rPr>
              <a:t>nội</a:t>
            </a:r>
            <a:r>
              <a:rPr lang="en-US" sz="1000" dirty="0" smtClean="0">
                <a:solidFill>
                  <a:srgbClr val="FF0000"/>
                </a:solidFill>
              </a:rPr>
              <a:t> dung</a:t>
            </a:r>
          </a:p>
          <a:p>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div con ta </a:t>
            </a:r>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đặt</a:t>
            </a:r>
            <a:r>
              <a:rPr lang="en-US" sz="1000" dirty="0" smtClean="0">
                <a:solidFill>
                  <a:srgbClr val="FF0000"/>
                </a:solidFill>
              </a:rPr>
              <a:t>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nó</a:t>
            </a:r>
            <a:r>
              <a:rPr lang="en-US" sz="1000" dirty="0" smtClean="0">
                <a:solidFill>
                  <a:srgbClr val="FF0000"/>
                </a:solidFill>
              </a:rPr>
              <a:t> 2 class, </a:t>
            </a:r>
            <a:r>
              <a:rPr lang="en-US" sz="1000" dirty="0" err="1" smtClean="0">
                <a:solidFill>
                  <a:srgbClr val="FF0000"/>
                </a:solidFill>
              </a:rPr>
              <a:t>một</a:t>
            </a:r>
            <a:r>
              <a:rPr lang="en-US" sz="1000" dirty="0" smtClean="0">
                <a:solidFill>
                  <a:srgbClr val="FF0000"/>
                </a:solidFill>
              </a:rPr>
              <a:t> class </a:t>
            </a:r>
          </a:p>
          <a:p>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chung</a:t>
            </a:r>
            <a:r>
              <a:rPr lang="en-US" sz="1000" dirty="0" smtClean="0">
                <a:solidFill>
                  <a:srgbClr val="FF0000"/>
                </a:solidFill>
              </a:rPr>
              <a:t>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tất</a:t>
            </a:r>
            <a:r>
              <a:rPr lang="en-US" sz="1000" dirty="0" smtClean="0">
                <a:solidFill>
                  <a:srgbClr val="FF0000"/>
                </a:solidFill>
              </a:rPr>
              <a:t> </a:t>
            </a:r>
            <a:r>
              <a:rPr lang="en-US" sz="1000" dirty="0" err="1" smtClean="0">
                <a:solidFill>
                  <a:srgbClr val="FF0000"/>
                </a:solidFill>
              </a:rPr>
              <a:t>cả</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item, </a:t>
            </a:r>
            <a:r>
              <a:rPr lang="en-US" sz="1000" dirty="0" err="1" smtClean="0">
                <a:solidFill>
                  <a:srgbClr val="FF0000"/>
                </a:solidFill>
              </a:rPr>
              <a:t>một</a:t>
            </a:r>
            <a:r>
              <a:rPr lang="en-US" sz="1000" dirty="0" smtClean="0">
                <a:solidFill>
                  <a:srgbClr val="FF0000"/>
                </a:solidFill>
              </a:rPr>
              <a:t> class</a:t>
            </a:r>
          </a:p>
          <a:p>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riêng</a:t>
            </a:r>
            <a:endParaRPr lang="en-US" sz="1000" dirty="0" smtClean="0">
              <a:solidFill>
                <a:srgbClr val="FF0000"/>
              </a:solidFill>
            </a:endParaRPr>
          </a:p>
          <a:p>
            <a:endParaRPr lang="vi-VN" sz="1000" dirty="0">
              <a:solidFill>
                <a:srgbClr val="FF0000"/>
              </a:solidFill>
            </a:endParaRPr>
          </a:p>
        </p:txBody>
      </p:sp>
    </p:spTree>
    <p:extLst>
      <p:ext uri="{BB962C8B-B14F-4D97-AF65-F5344CB8AC3E}">
        <p14:creationId xmlns:p14="http://schemas.microsoft.com/office/powerpoint/2010/main" val="3496768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a:solidFill>
                  <a:srgbClr val="552421"/>
                </a:solidFill>
                <a:latin typeface="Times New Roman" panose="02020603050405020304" pitchFamily="18" charset="0"/>
                <a:cs typeface="Times New Roman" panose="02020603050405020304" pitchFamily="18" charset="0"/>
              </a:rPr>
              <a:t>5</a:t>
            </a:r>
            <a:r>
              <a:rPr lang="en-US" sz="3000" dirty="0" smtClean="0">
                <a:solidFill>
                  <a:srgbClr val="552421"/>
                </a:solidFill>
                <a:latin typeface="Times New Roman" panose="02020603050405020304" pitchFamily="18" charset="0"/>
                <a:cs typeface="Times New Roman" panose="02020603050405020304" pitchFamily="18" charset="0"/>
              </a:rPr>
              <a:t>:Xử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Intro</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83" y="1719673"/>
            <a:ext cx="5588994" cy="4747825"/>
          </a:xfrm>
          <a:prstGeom prst="rect">
            <a:avLst/>
          </a:prstGeom>
          <a:ln>
            <a:noFill/>
          </a:ln>
        </p:spPr>
      </p:pic>
      <p:sp>
        <p:nvSpPr>
          <p:cNvPr id="43" name="TextBox 42"/>
          <p:cNvSpPr txBox="1"/>
          <p:nvPr/>
        </p:nvSpPr>
        <p:spPr>
          <a:xfrm>
            <a:off x="142249" y="1195817"/>
            <a:ext cx="1631832" cy="446276"/>
          </a:xfrm>
          <a:prstGeom prst="rect">
            <a:avLst/>
          </a:prstGeom>
          <a:noFill/>
        </p:spPr>
        <p:txBody>
          <a:bodyPr wrap="square" rtlCol="0">
            <a:spAutoFit/>
          </a:bodyPr>
          <a:lstStyle/>
          <a:p>
            <a:pPr algn="ctr"/>
            <a:r>
              <a:rPr lang="en-US" sz="2300" dirty="0" err="1" smtClean="0">
                <a:solidFill>
                  <a:srgbClr val="552421"/>
                </a:solidFill>
                <a:latin typeface="Times New Roman" panose="02020603050405020304" pitchFamily="18" charset="0"/>
                <a:cs typeface="Times New Roman" panose="02020603050405020304" pitchFamily="18" charset="0"/>
              </a:rPr>
              <a:t>Yêu</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cầu</a:t>
            </a:r>
            <a:endParaRPr lang="en-US" sz="2300" dirty="0">
              <a:solidFill>
                <a:srgbClr val="55242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5327531" y="1273398"/>
            <a:ext cx="2671312" cy="446276"/>
          </a:xfrm>
          <a:prstGeom prst="rect">
            <a:avLst/>
          </a:prstGeom>
          <a:noFill/>
          <a:ln>
            <a:solidFill>
              <a:schemeClr val="accent6">
                <a:lumMod val="75000"/>
              </a:schemeClr>
            </a:solidFill>
          </a:ln>
        </p:spPr>
        <p:txBody>
          <a:bodyPr wrap="square" rtlCol="0">
            <a:spAutoFit/>
          </a:bodyPr>
          <a:lstStyle/>
          <a:p>
            <a:pPr algn="ctr"/>
            <a:r>
              <a:rPr lang="en-US" sz="2300" dirty="0" smtClean="0">
                <a:solidFill>
                  <a:srgbClr val="552421"/>
                </a:solidFill>
                <a:latin typeface="Times New Roman" panose="02020603050405020304" pitchFamily="18" charset="0"/>
                <a:cs typeface="Times New Roman" panose="02020603050405020304" pitchFamily="18" charset="0"/>
              </a:rPr>
              <a:t>CSS</a:t>
            </a:r>
            <a:endParaRPr lang="en-US" sz="2300" dirty="0">
              <a:solidFill>
                <a:srgbClr val="552421"/>
              </a:solidFill>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159" y="1807361"/>
            <a:ext cx="5804174" cy="4759660"/>
          </a:xfrm>
          <a:prstGeom prst="rect">
            <a:avLst/>
          </a:prstGeom>
          <a:ln/>
        </p:spPr>
        <p:style>
          <a:lnRef idx="1">
            <a:schemeClr val="dk1"/>
          </a:lnRef>
          <a:fillRef idx="2">
            <a:schemeClr val="dk1"/>
          </a:fillRef>
          <a:effectRef idx="1">
            <a:schemeClr val="dk1"/>
          </a:effectRef>
          <a:fontRef idx="minor">
            <a:schemeClr val="dk1"/>
          </a:fontRef>
        </p:style>
      </p:pic>
      <p:sp>
        <p:nvSpPr>
          <p:cNvPr id="7" name="Rectangle 6"/>
          <p:cNvSpPr/>
          <p:nvPr/>
        </p:nvSpPr>
        <p:spPr>
          <a:xfrm>
            <a:off x="6341259" y="1830221"/>
            <a:ext cx="943030" cy="1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Elbow Connector 9"/>
          <p:cNvCxnSpPr/>
          <p:nvPr/>
        </p:nvCxnSpPr>
        <p:spPr>
          <a:xfrm rot="10800000" flipV="1">
            <a:off x="5934975" y="1914768"/>
            <a:ext cx="406286" cy="203592"/>
          </a:xfrm>
          <a:prstGeom prst="bentConnector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45981" y="1719674"/>
            <a:ext cx="5588994" cy="1153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6583680" y="2217420"/>
            <a:ext cx="116586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8" name="Straight Arrow Connector 17"/>
          <p:cNvCxnSpPr>
            <a:stCxn id="14" idx="3"/>
          </p:cNvCxnSpPr>
          <p:nvPr/>
        </p:nvCxnSpPr>
        <p:spPr>
          <a:xfrm flipV="1">
            <a:off x="7749540" y="2296207"/>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998843" y="2161699"/>
            <a:ext cx="2432538" cy="246221"/>
          </a:xfrm>
          <a:prstGeom prst="rect">
            <a:avLst/>
          </a:prstGeom>
          <a:noFill/>
          <a:ln>
            <a:noFill/>
          </a:ln>
        </p:spPr>
        <p:txBody>
          <a:bodyPr wrap="square" rtlCol="0">
            <a:spAutoFit/>
          </a:bodyPr>
          <a:lstStyle/>
          <a:p>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độ</a:t>
            </a:r>
            <a:r>
              <a:rPr lang="en-US" sz="1000" dirty="0" smtClean="0">
                <a:solidFill>
                  <a:srgbClr val="FF0000"/>
                </a:solidFill>
              </a:rPr>
              <a:t> </a:t>
            </a:r>
            <a:r>
              <a:rPr lang="en-US" sz="1000" dirty="0" err="1" smtClean="0">
                <a:solidFill>
                  <a:srgbClr val="FF0000"/>
                </a:solidFill>
              </a:rPr>
              <a:t>đậm</a:t>
            </a:r>
            <a:r>
              <a:rPr lang="en-US" sz="1000" dirty="0" smtClean="0">
                <a:solidFill>
                  <a:srgbClr val="FF0000"/>
                </a:solidFill>
              </a:rPr>
              <a:t> </a:t>
            </a:r>
            <a:r>
              <a:rPr lang="en-US" sz="1000" dirty="0" err="1" smtClean="0">
                <a:solidFill>
                  <a:srgbClr val="FF0000"/>
                </a:solidFill>
              </a:rPr>
              <a:t>nhạt</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chữ</a:t>
            </a:r>
            <a:endParaRPr lang="vi-VN" sz="1000" dirty="0">
              <a:solidFill>
                <a:srgbClr val="FF0000"/>
              </a:solidFill>
            </a:endParaRPr>
          </a:p>
        </p:txBody>
      </p:sp>
      <p:sp>
        <p:nvSpPr>
          <p:cNvPr id="20" name="Rectangle 19"/>
          <p:cNvSpPr/>
          <p:nvPr/>
        </p:nvSpPr>
        <p:spPr>
          <a:xfrm>
            <a:off x="6583680" y="2491740"/>
            <a:ext cx="1165860" cy="24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p:cNvSpPr/>
          <p:nvPr/>
        </p:nvSpPr>
        <p:spPr>
          <a:xfrm>
            <a:off x="6583680" y="2491740"/>
            <a:ext cx="116586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6583680" y="2766060"/>
            <a:ext cx="116586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37"/>
          <p:cNvSpPr/>
          <p:nvPr/>
        </p:nvSpPr>
        <p:spPr>
          <a:xfrm>
            <a:off x="6583680" y="3086100"/>
            <a:ext cx="116586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38"/>
          <p:cNvSpPr/>
          <p:nvPr/>
        </p:nvSpPr>
        <p:spPr>
          <a:xfrm>
            <a:off x="6583680" y="3360420"/>
            <a:ext cx="116586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0" name="Straight Arrow Connector 39"/>
          <p:cNvCxnSpPr/>
          <p:nvPr/>
        </p:nvCxnSpPr>
        <p:spPr>
          <a:xfrm flipV="1">
            <a:off x="7739674" y="2629106"/>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988977" y="2494598"/>
            <a:ext cx="2432538" cy="246221"/>
          </a:xfrm>
          <a:prstGeom prst="rect">
            <a:avLst/>
          </a:prstGeom>
          <a:noFill/>
          <a:ln>
            <a:noFill/>
          </a:ln>
        </p:spPr>
        <p:txBody>
          <a:bodyPr wrap="square" rtlCol="0">
            <a:spAutoFit/>
          </a:bodyPr>
          <a:lstStyle/>
          <a:p>
            <a:r>
              <a:rPr lang="en-US" sz="1000" dirty="0" err="1" smtClean="0">
                <a:solidFill>
                  <a:srgbClr val="FF0000"/>
                </a:solidFill>
              </a:rPr>
              <a:t>Chiều</a:t>
            </a:r>
            <a:r>
              <a:rPr lang="en-US" sz="1000" dirty="0" smtClean="0">
                <a:solidFill>
                  <a:srgbClr val="FF0000"/>
                </a:solidFill>
              </a:rPr>
              <a:t> </a:t>
            </a:r>
            <a:r>
              <a:rPr lang="en-US" sz="1000" dirty="0" err="1" smtClean="0">
                <a:solidFill>
                  <a:srgbClr val="FF0000"/>
                </a:solidFill>
              </a:rPr>
              <a:t>cao</a:t>
            </a:r>
            <a:r>
              <a:rPr lang="en-US" sz="1000" dirty="0" smtClean="0">
                <a:solidFill>
                  <a:srgbClr val="FF0000"/>
                </a:solidFill>
              </a:rPr>
              <a:t> </a:t>
            </a:r>
            <a:r>
              <a:rPr lang="en-US" sz="1000" dirty="0" err="1" smtClean="0">
                <a:solidFill>
                  <a:srgbClr val="FF0000"/>
                </a:solidFill>
              </a:rPr>
              <a:t>dòng</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text</a:t>
            </a:r>
            <a:endParaRPr lang="vi-VN" sz="1000" dirty="0">
              <a:solidFill>
                <a:srgbClr val="FF0000"/>
              </a:solidFill>
            </a:endParaRPr>
          </a:p>
        </p:txBody>
      </p:sp>
      <p:cxnSp>
        <p:nvCxnSpPr>
          <p:cNvPr id="45" name="Straight Arrow Connector 44"/>
          <p:cNvCxnSpPr/>
          <p:nvPr/>
        </p:nvCxnSpPr>
        <p:spPr>
          <a:xfrm flipV="1">
            <a:off x="7739674" y="2884137"/>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988977" y="2749629"/>
            <a:ext cx="2432538" cy="246221"/>
          </a:xfrm>
          <a:prstGeom prst="rect">
            <a:avLst/>
          </a:prstGeom>
          <a:noFill/>
          <a:ln>
            <a:noFill/>
          </a:ln>
        </p:spPr>
        <p:txBody>
          <a:bodyPr wrap="square" rtlCol="0">
            <a:spAutoFit/>
          </a:bodyPr>
          <a:lstStyle/>
          <a:p>
            <a:r>
              <a:rPr lang="en-US" sz="1000" dirty="0" err="1" smtClean="0">
                <a:solidFill>
                  <a:srgbClr val="FF0000"/>
                </a:solidFill>
              </a:rPr>
              <a:t>Khoảng</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giữa</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kí</a:t>
            </a:r>
            <a:r>
              <a:rPr lang="en-US" sz="1000" dirty="0" smtClean="0">
                <a:solidFill>
                  <a:srgbClr val="FF0000"/>
                </a:solidFill>
              </a:rPr>
              <a:t> </a:t>
            </a:r>
            <a:r>
              <a:rPr lang="en-US" sz="1000" dirty="0" err="1" smtClean="0">
                <a:solidFill>
                  <a:srgbClr val="FF0000"/>
                </a:solidFill>
              </a:rPr>
              <a:t>tự</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đoạn</a:t>
            </a:r>
            <a:r>
              <a:rPr lang="en-US" sz="1000" dirty="0" smtClean="0">
                <a:solidFill>
                  <a:srgbClr val="FF0000"/>
                </a:solidFill>
              </a:rPr>
              <a:t> text</a:t>
            </a:r>
            <a:endParaRPr lang="vi-VN" sz="1000" dirty="0">
              <a:solidFill>
                <a:srgbClr val="FF0000"/>
              </a:solidFill>
            </a:endParaRPr>
          </a:p>
        </p:txBody>
      </p:sp>
      <p:cxnSp>
        <p:nvCxnSpPr>
          <p:cNvPr id="47" name="Straight Arrow Connector 46"/>
          <p:cNvCxnSpPr/>
          <p:nvPr/>
        </p:nvCxnSpPr>
        <p:spPr>
          <a:xfrm flipV="1">
            <a:off x="7724035" y="3218227"/>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973338" y="3083719"/>
            <a:ext cx="2432538" cy="246221"/>
          </a:xfrm>
          <a:prstGeom prst="rect">
            <a:avLst/>
          </a:prstGeom>
          <a:noFill/>
          <a:ln>
            <a:noFill/>
          </a:ln>
        </p:spPr>
        <p:txBody>
          <a:bodyPr wrap="square" rtlCol="0">
            <a:spAutoFit/>
          </a:bodyPr>
          <a:lstStyle/>
          <a:p>
            <a:r>
              <a:rPr lang="en-US" sz="1000" dirty="0" err="1" smtClean="0">
                <a:solidFill>
                  <a:srgbClr val="FF0000"/>
                </a:solidFill>
              </a:rPr>
              <a:t>Thụt</a:t>
            </a:r>
            <a:r>
              <a:rPr lang="en-US" sz="1000" dirty="0" smtClean="0">
                <a:solidFill>
                  <a:srgbClr val="FF0000"/>
                </a:solidFill>
              </a:rPr>
              <a:t> </a:t>
            </a:r>
            <a:r>
              <a:rPr lang="en-US" sz="1000" dirty="0" err="1" smtClean="0">
                <a:solidFill>
                  <a:srgbClr val="FF0000"/>
                </a:solidFill>
              </a:rPr>
              <a:t>vào</a:t>
            </a:r>
            <a:r>
              <a:rPr lang="en-US" sz="1000" dirty="0" smtClean="0">
                <a:solidFill>
                  <a:srgbClr val="FF0000"/>
                </a:solidFill>
              </a:rPr>
              <a:t> </a:t>
            </a:r>
            <a:r>
              <a:rPr lang="en-US" sz="1000" dirty="0" err="1" smtClean="0">
                <a:solidFill>
                  <a:srgbClr val="FF0000"/>
                </a:solidFill>
              </a:rPr>
              <a:t>đầu</a:t>
            </a:r>
            <a:r>
              <a:rPr lang="en-US" sz="1000" dirty="0" smtClean="0">
                <a:solidFill>
                  <a:srgbClr val="FF0000"/>
                </a:solidFill>
              </a:rPr>
              <a:t> </a:t>
            </a:r>
            <a:r>
              <a:rPr lang="en-US" sz="1000" dirty="0" err="1" smtClean="0">
                <a:solidFill>
                  <a:srgbClr val="FF0000"/>
                </a:solidFill>
              </a:rPr>
              <a:t>dòng</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khoảng</a:t>
            </a:r>
            <a:r>
              <a:rPr lang="en-US" sz="1000" dirty="0" smtClean="0">
                <a:solidFill>
                  <a:srgbClr val="FF0000"/>
                </a:solidFill>
              </a:rPr>
              <a:t> 40px</a:t>
            </a:r>
            <a:endParaRPr lang="vi-VN" sz="1000" dirty="0">
              <a:solidFill>
                <a:srgbClr val="FF0000"/>
              </a:solidFill>
            </a:endParaRPr>
          </a:p>
        </p:txBody>
      </p:sp>
      <p:cxnSp>
        <p:nvCxnSpPr>
          <p:cNvPr id="49" name="Straight Arrow Connector 48"/>
          <p:cNvCxnSpPr/>
          <p:nvPr/>
        </p:nvCxnSpPr>
        <p:spPr>
          <a:xfrm flipV="1">
            <a:off x="7751783" y="3513366"/>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001086" y="3378858"/>
            <a:ext cx="3558454" cy="400110"/>
          </a:xfrm>
          <a:prstGeom prst="rect">
            <a:avLst/>
          </a:prstGeom>
          <a:noFill/>
          <a:ln>
            <a:noFill/>
          </a:ln>
        </p:spPr>
        <p:txBody>
          <a:bodyPr wrap="square" rtlCol="0">
            <a:spAutoFit/>
          </a:bodyPr>
          <a:lstStyle/>
          <a:p>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vị</a:t>
            </a:r>
            <a:r>
              <a:rPr lang="en-US" sz="1000" dirty="0" smtClean="0">
                <a:solidFill>
                  <a:srgbClr val="FF0000"/>
                </a:solidFill>
              </a:rPr>
              <a:t> </a:t>
            </a:r>
            <a:r>
              <a:rPr lang="en-US" sz="1000" dirty="0" err="1" smtClean="0">
                <a:solidFill>
                  <a:srgbClr val="FF0000"/>
                </a:solidFill>
              </a:rPr>
              <a:t>trí</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đoạn</a:t>
            </a:r>
            <a:r>
              <a:rPr lang="en-US" sz="1000" dirty="0" smtClean="0">
                <a:solidFill>
                  <a:srgbClr val="FF0000"/>
                </a:solidFill>
              </a:rPr>
              <a:t> text, </a:t>
            </a:r>
            <a:r>
              <a:rPr lang="en-US" sz="1000" dirty="0" err="1" smtClean="0">
                <a:solidFill>
                  <a:srgbClr val="FF0000"/>
                </a:solidFill>
              </a:rPr>
              <a:t>theo</a:t>
            </a:r>
            <a:r>
              <a:rPr lang="en-US" sz="1000" dirty="0" smtClean="0">
                <a:solidFill>
                  <a:srgbClr val="FF0000"/>
                </a:solidFill>
              </a:rPr>
              <a:t> </a:t>
            </a:r>
            <a:r>
              <a:rPr lang="en-US" sz="1000" dirty="0" err="1" smtClean="0">
                <a:solidFill>
                  <a:srgbClr val="FF0000"/>
                </a:solidFill>
              </a:rPr>
              <a:t>chiều</a:t>
            </a:r>
            <a:r>
              <a:rPr lang="en-US" sz="1000" dirty="0" smtClean="0">
                <a:solidFill>
                  <a:srgbClr val="FF0000"/>
                </a:solidFill>
              </a:rPr>
              <a:t> </a:t>
            </a:r>
            <a:r>
              <a:rPr lang="en-US" sz="1000" dirty="0" err="1" smtClean="0">
                <a:solidFill>
                  <a:srgbClr val="FF0000"/>
                </a:solidFill>
              </a:rPr>
              <a:t>ngang</a:t>
            </a:r>
            <a:r>
              <a:rPr lang="en-US" sz="1000" dirty="0" smtClean="0">
                <a:solidFill>
                  <a:srgbClr val="FF0000"/>
                </a:solidFill>
              </a:rPr>
              <a:t>: left, </a:t>
            </a:r>
            <a:r>
              <a:rPr lang="en-US" sz="1000" dirty="0" err="1" smtClean="0">
                <a:solidFill>
                  <a:srgbClr val="FF0000"/>
                </a:solidFill>
              </a:rPr>
              <a:t>right,center</a:t>
            </a:r>
            <a:r>
              <a:rPr lang="en-US" sz="1000" dirty="0" smtClean="0">
                <a:solidFill>
                  <a:srgbClr val="FF0000"/>
                </a:solidFill>
              </a:rPr>
              <a:t>…. Justify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căn</a:t>
            </a:r>
            <a:r>
              <a:rPr lang="en-US" sz="1000" dirty="0" smtClean="0">
                <a:solidFill>
                  <a:srgbClr val="FF0000"/>
                </a:solidFill>
              </a:rPr>
              <a:t> </a:t>
            </a:r>
            <a:r>
              <a:rPr lang="en-US" sz="1000" dirty="0" err="1" smtClean="0">
                <a:solidFill>
                  <a:srgbClr val="FF0000"/>
                </a:solidFill>
              </a:rPr>
              <a:t>đều</a:t>
            </a:r>
            <a:r>
              <a:rPr lang="en-US" sz="1000" dirty="0" smtClean="0">
                <a:solidFill>
                  <a:srgbClr val="FF0000"/>
                </a:solidFill>
              </a:rPr>
              <a:t> 2 </a:t>
            </a:r>
            <a:r>
              <a:rPr lang="en-US" sz="1000" dirty="0" err="1" smtClean="0">
                <a:solidFill>
                  <a:srgbClr val="FF0000"/>
                </a:solidFill>
              </a:rPr>
              <a:t>đầu</a:t>
            </a:r>
            <a:r>
              <a:rPr lang="en-US" sz="1000" dirty="0" smtClean="0">
                <a:solidFill>
                  <a:srgbClr val="FF0000"/>
                </a:solidFill>
              </a:rPr>
              <a:t> </a:t>
            </a:r>
            <a:r>
              <a:rPr lang="en-US" sz="1000" dirty="0" err="1" smtClean="0">
                <a:solidFill>
                  <a:srgbClr val="FF0000"/>
                </a:solidFill>
              </a:rPr>
              <a:t>đoạn</a:t>
            </a:r>
            <a:r>
              <a:rPr lang="en-US" sz="1000" dirty="0" smtClean="0">
                <a:solidFill>
                  <a:srgbClr val="FF0000"/>
                </a:solidFill>
              </a:rPr>
              <a:t> text</a:t>
            </a:r>
            <a:endParaRPr lang="vi-VN" sz="1000" dirty="0">
              <a:solidFill>
                <a:srgbClr val="FF0000"/>
              </a:solidFill>
            </a:endParaRPr>
          </a:p>
        </p:txBody>
      </p:sp>
      <p:sp>
        <p:nvSpPr>
          <p:cNvPr id="22" name="Rectangle 21"/>
          <p:cNvSpPr/>
          <p:nvPr/>
        </p:nvSpPr>
        <p:spPr>
          <a:xfrm>
            <a:off x="6341261" y="3748488"/>
            <a:ext cx="2505559" cy="1910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Elbow Connector 25"/>
          <p:cNvCxnSpPr>
            <a:endCxn id="2" idx="3"/>
          </p:cNvCxnSpPr>
          <p:nvPr/>
        </p:nvCxnSpPr>
        <p:spPr>
          <a:xfrm rot="10800000" flipV="1">
            <a:off x="5934977" y="3808138"/>
            <a:ext cx="406284" cy="285447"/>
          </a:xfrm>
          <a:prstGeom prst="bentConnector3">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27693" y="2872739"/>
            <a:ext cx="2794497" cy="354634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p:cNvSpPr/>
          <p:nvPr/>
        </p:nvSpPr>
        <p:spPr>
          <a:xfrm>
            <a:off x="3170958" y="2882312"/>
            <a:ext cx="2794497" cy="354634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p:cNvSpPr/>
          <p:nvPr/>
        </p:nvSpPr>
        <p:spPr>
          <a:xfrm>
            <a:off x="6583680" y="3939540"/>
            <a:ext cx="800100" cy="154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6" name="Straight Arrow Connector 55"/>
          <p:cNvCxnSpPr/>
          <p:nvPr/>
        </p:nvCxnSpPr>
        <p:spPr>
          <a:xfrm flipV="1">
            <a:off x="7383780" y="4027959"/>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633083" y="3893451"/>
            <a:ext cx="4474250" cy="553998"/>
          </a:xfrm>
          <a:prstGeom prst="rect">
            <a:avLst/>
          </a:prstGeom>
          <a:noFill/>
          <a:ln>
            <a:noFill/>
          </a:ln>
        </p:spPr>
        <p:txBody>
          <a:bodyPr wrap="square" rtlCol="0">
            <a:spAutoFit/>
          </a:bodyPr>
          <a:lstStyle/>
          <a:p>
            <a:r>
              <a:rPr lang="en-US" sz="1000" dirty="0" err="1" smtClean="0">
                <a:solidFill>
                  <a:srgbClr val="FF0000"/>
                </a:solidFill>
              </a:rPr>
              <a:t>Vì</a:t>
            </a:r>
            <a:r>
              <a:rPr lang="en-US" sz="1000" dirty="0" smtClean="0">
                <a:solidFill>
                  <a:srgbClr val="FF0000"/>
                </a:solidFill>
              </a:rPr>
              <a:t> div </a:t>
            </a:r>
            <a:r>
              <a:rPr lang="en-US" sz="1000" dirty="0" err="1" smtClean="0">
                <a:solidFill>
                  <a:srgbClr val="FF0000"/>
                </a:solidFill>
              </a:rPr>
              <a:t>là</a:t>
            </a:r>
            <a:r>
              <a:rPr lang="en-US" sz="1000" dirty="0" smtClean="0">
                <a:solidFill>
                  <a:srgbClr val="FF0000"/>
                </a:solidFill>
              </a:rPr>
              <a:t> block element </a:t>
            </a:r>
            <a:r>
              <a:rPr lang="en-US" sz="1000" dirty="0" err="1" smtClean="0">
                <a:solidFill>
                  <a:srgbClr val="FF0000"/>
                </a:solidFill>
              </a:rPr>
              <a:t>nên</a:t>
            </a:r>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div </a:t>
            </a:r>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chiếm</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dòng.Float</a:t>
            </a:r>
            <a:r>
              <a:rPr lang="en-US" sz="1000" dirty="0" smtClean="0">
                <a:solidFill>
                  <a:srgbClr val="FF0000"/>
                </a:solidFill>
              </a:rPr>
              <a:t>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dồn</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block </a:t>
            </a:r>
            <a:r>
              <a:rPr lang="en-US" sz="1000" dirty="0" err="1" smtClean="0">
                <a:solidFill>
                  <a:srgbClr val="FF0000"/>
                </a:solidFill>
              </a:rPr>
              <a:t>lên</a:t>
            </a:r>
            <a:r>
              <a:rPr lang="en-US" sz="1000" dirty="0" smtClean="0">
                <a:solidFill>
                  <a:srgbClr val="FF0000"/>
                </a:solidFill>
              </a:rPr>
              <a:t> </a:t>
            </a:r>
            <a:r>
              <a:rPr lang="en-US" sz="1000" dirty="0" err="1" smtClean="0">
                <a:solidFill>
                  <a:srgbClr val="FF0000"/>
                </a:solidFill>
              </a:rPr>
              <a:t>trên</a:t>
            </a:r>
            <a:r>
              <a:rPr lang="en-US" sz="1000" dirty="0" smtClean="0">
                <a:solidFill>
                  <a:srgbClr val="FF0000"/>
                </a:solidFill>
              </a:rPr>
              <a:t> </a:t>
            </a:r>
            <a:r>
              <a:rPr lang="en-US" sz="1000" dirty="0" err="1" smtClean="0">
                <a:solidFill>
                  <a:srgbClr val="FF0000"/>
                </a:solidFill>
              </a:rPr>
              <a:t>cùng</a:t>
            </a:r>
            <a:r>
              <a:rPr lang="en-US" sz="1000" dirty="0" smtClean="0">
                <a:solidFill>
                  <a:srgbClr val="FF0000"/>
                </a:solidFill>
              </a:rPr>
              <a:t> 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giá</a:t>
            </a:r>
            <a:r>
              <a:rPr lang="en-US" sz="1000" dirty="0" smtClean="0">
                <a:solidFill>
                  <a:srgbClr val="FF0000"/>
                </a:solidFill>
              </a:rPr>
              <a:t> </a:t>
            </a:r>
            <a:r>
              <a:rPr lang="en-US" sz="1000" dirty="0" err="1" smtClean="0">
                <a:solidFill>
                  <a:srgbClr val="FF0000"/>
                </a:solidFill>
              </a:rPr>
              <a:t>trị</a:t>
            </a:r>
            <a:r>
              <a:rPr lang="en-US" sz="1000" dirty="0" smtClean="0">
                <a:solidFill>
                  <a:srgbClr val="FF0000"/>
                </a:solidFill>
              </a:rPr>
              <a:t> left </a:t>
            </a:r>
            <a:r>
              <a:rPr lang="en-US" sz="1000" dirty="0" err="1" smtClean="0">
                <a:solidFill>
                  <a:srgbClr val="FF0000"/>
                </a:solidFill>
              </a:rPr>
              <a:t>xác</a:t>
            </a:r>
            <a:r>
              <a:rPr lang="en-US" sz="1000" dirty="0" smtClean="0">
                <a:solidFill>
                  <a:srgbClr val="FF0000"/>
                </a:solidFill>
              </a:rPr>
              <a:t> </a:t>
            </a:r>
            <a:r>
              <a:rPr lang="en-US" sz="1000" dirty="0" err="1" smtClean="0">
                <a:solidFill>
                  <a:srgbClr val="FF0000"/>
                </a:solidFill>
              </a:rPr>
              <a:t>đinh</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a:t>
            </a:r>
            <a:r>
              <a:rPr lang="en-US" sz="1000" dirty="0" err="1" smtClean="0">
                <a:solidFill>
                  <a:srgbClr val="FF0000"/>
                </a:solidFill>
              </a:rPr>
              <a:t>này</a:t>
            </a:r>
            <a:r>
              <a:rPr lang="en-US" sz="1000" dirty="0" smtClean="0">
                <a:solidFill>
                  <a:srgbClr val="FF0000"/>
                </a:solidFill>
              </a:rPr>
              <a:t> </a:t>
            </a:r>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trôi</a:t>
            </a:r>
            <a:r>
              <a:rPr lang="en-US" sz="1000" dirty="0" smtClean="0">
                <a:solidFill>
                  <a:srgbClr val="FF0000"/>
                </a:solidFill>
              </a:rPr>
              <a:t> </a:t>
            </a:r>
            <a:r>
              <a:rPr lang="en-US" sz="1000" dirty="0" err="1" smtClean="0">
                <a:solidFill>
                  <a:srgbClr val="FF0000"/>
                </a:solidFill>
              </a:rPr>
              <a:t>về</a:t>
            </a:r>
            <a:r>
              <a:rPr lang="en-US" sz="1000" dirty="0" smtClean="0">
                <a:solidFill>
                  <a:srgbClr val="FF0000"/>
                </a:solidFill>
              </a:rPr>
              <a:t> </a:t>
            </a:r>
            <a:r>
              <a:rPr lang="en-US" sz="1000" dirty="0" err="1" smtClean="0">
                <a:solidFill>
                  <a:srgbClr val="FF0000"/>
                </a:solidFill>
              </a:rPr>
              <a:t>phía</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trái.Ở</a:t>
            </a:r>
            <a:r>
              <a:rPr lang="en-US" sz="1000" dirty="0" smtClean="0">
                <a:solidFill>
                  <a:srgbClr val="FF0000"/>
                </a:solidFill>
              </a:rPr>
              <a:t> </a:t>
            </a:r>
            <a:r>
              <a:rPr lang="en-US" sz="1000" dirty="0" err="1" smtClean="0">
                <a:solidFill>
                  <a:srgbClr val="FF0000"/>
                </a:solidFill>
              </a:rPr>
              <a:t>đây</a:t>
            </a:r>
            <a:r>
              <a:rPr lang="en-US" sz="1000" dirty="0" smtClean="0">
                <a:solidFill>
                  <a:srgbClr val="FF0000"/>
                </a:solidFill>
              </a:rPr>
              <a:t> ta </a:t>
            </a:r>
            <a:r>
              <a:rPr lang="en-US" sz="1000" dirty="0" err="1" smtClean="0">
                <a:solidFill>
                  <a:srgbClr val="FF0000"/>
                </a:solidFill>
              </a:rPr>
              <a:t>muốn</a:t>
            </a:r>
            <a:r>
              <a:rPr lang="en-US" sz="1000" dirty="0" smtClean="0">
                <a:solidFill>
                  <a:srgbClr val="FF0000"/>
                </a:solidFill>
              </a:rPr>
              <a:t> 2 div </a:t>
            </a:r>
            <a:r>
              <a:rPr lang="en-US" sz="1000" dirty="0" err="1" smtClean="0">
                <a:solidFill>
                  <a:srgbClr val="FF0000"/>
                </a:solidFill>
              </a:rPr>
              <a:t>này</a:t>
            </a:r>
            <a:r>
              <a:rPr lang="en-US" sz="1000" dirty="0" smtClean="0">
                <a:solidFill>
                  <a:srgbClr val="FF0000"/>
                </a:solidFill>
              </a:rPr>
              <a:t> </a:t>
            </a:r>
            <a:r>
              <a:rPr lang="en-US" sz="1000" dirty="0" err="1" smtClean="0">
                <a:solidFill>
                  <a:srgbClr val="FF0000"/>
                </a:solidFill>
              </a:rPr>
              <a:t>nằm</a:t>
            </a:r>
            <a:r>
              <a:rPr lang="en-US" sz="1000" dirty="0" smtClean="0">
                <a:solidFill>
                  <a:srgbClr val="FF0000"/>
                </a:solidFill>
              </a:rPr>
              <a:t> </a:t>
            </a:r>
            <a:r>
              <a:rPr lang="en-US" sz="1000" dirty="0" err="1" smtClean="0">
                <a:solidFill>
                  <a:srgbClr val="FF0000"/>
                </a:solidFill>
              </a:rPr>
              <a:t>trên</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div  </a:t>
            </a:r>
            <a:r>
              <a:rPr lang="en-US" sz="1000" dirty="0" err="1" smtClean="0">
                <a:solidFill>
                  <a:srgbClr val="FF0000"/>
                </a:solidFill>
              </a:rPr>
              <a:t>có</a:t>
            </a:r>
            <a:r>
              <a:rPr lang="en-US" sz="1000" dirty="0" smtClean="0">
                <a:solidFill>
                  <a:srgbClr val="FF0000"/>
                </a:solidFill>
              </a:rPr>
              <a:t> width </a:t>
            </a:r>
            <a:r>
              <a:rPr lang="en-US" sz="1000" dirty="0" err="1" smtClean="0">
                <a:solidFill>
                  <a:srgbClr val="FF0000"/>
                </a:solidFill>
              </a:rPr>
              <a:t>bằng</a:t>
            </a:r>
            <a:r>
              <a:rPr lang="en-US" sz="1000" dirty="0" smtClean="0">
                <a:solidFill>
                  <a:srgbClr val="FF0000"/>
                </a:solidFill>
              </a:rPr>
              <a:t> </a:t>
            </a:r>
            <a:r>
              <a:rPr lang="en-US" sz="1000" dirty="0" err="1" smtClean="0">
                <a:solidFill>
                  <a:srgbClr val="FF0000"/>
                </a:solidFill>
              </a:rPr>
              <a:t>nhâu</a:t>
            </a:r>
            <a:r>
              <a:rPr lang="en-US" sz="1000" dirty="0" smtClean="0">
                <a:solidFill>
                  <a:srgbClr val="FF0000"/>
                </a:solidFill>
              </a:rPr>
              <a:t> </a:t>
            </a:r>
            <a:r>
              <a:rPr lang="en-US" sz="1000" dirty="0" err="1" smtClean="0">
                <a:solidFill>
                  <a:srgbClr val="FF0000"/>
                </a:solidFill>
              </a:rPr>
              <a:t>là</a:t>
            </a:r>
            <a:r>
              <a:rPr lang="en-US" sz="1000" dirty="0" smtClean="0">
                <a:solidFill>
                  <a:srgbClr val="FF0000"/>
                </a:solidFill>
              </a:rPr>
              <a:t> 50%</a:t>
            </a:r>
            <a:endParaRPr lang="vi-VN" sz="1000" dirty="0">
              <a:solidFill>
                <a:srgbClr val="FF0000"/>
              </a:solidFill>
            </a:endParaRPr>
          </a:p>
        </p:txBody>
      </p:sp>
      <p:sp>
        <p:nvSpPr>
          <p:cNvPr id="31" name="Rectangle 30"/>
          <p:cNvSpPr/>
          <p:nvPr/>
        </p:nvSpPr>
        <p:spPr>
          <a:xfrm>
            <a:off x="419100" y="2872739"/>
            <a:ext cx="1354981" cy="1322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p:cNvSpPr/>
          <p:nvPr/>
        </p:nvSpPr>
        <p:spPr>
          <a:xfrm>
            <a:off x="1806978" y="2872739"/>
            <a:ext cx="1354981" cy="1322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p:cNvSpPr/>
          <p:nvPr/>
        </p:nvSpPr>
        <p:spPr>
          <a:xfrm>
            <a:off x="3209058" y="4645913"/>
            <a:ext cx="2704062" cy="1671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p:cNvSpPr/>
          <p:nvPr/>
        </p:nvSpPr>
        <p:spPr>
          <a:xfrm>
            <a:off x="3177573" y="2892368"/>
            <a:ext cx="2704062" cy="1671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33"/>
          <p:cNvSpPr/>
          <p:nvPr/>
        </p:nvSpPr>
        <p:spPr>
          <a:xfrm>
            <a:off x="6341259" y="4290060"/>
            <a:ext cx="1291824" cy="212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2" name="Straight Arrow Connector 71"/>
          <p:cNvCxnSpPr/>
          <p:nvPr/>
        </p:nvCxnSpPr>
        <p:spPr>
          <a:xfrm flipH="1">
            <a:off x="5913120" y="4419127"/>
            <a:ext cx="39003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411528" y="4641972"/>
            <a:ext cx="249303" cy="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660831" y="4507464"/>
            <a:ext cx="4474250" cy="400110"/>
          </a:xfrm>
          <a:prstGeom prst="rect">
            <a:avLst/>
          </a:prstGeom>
          <a:noFill/>
          <a:ln>
            <a:noFill/>
          </a:ln>
        </p:spPr>
        <p:txBody>
          <a:bodyPr wrap="square" rtlCol="0">
            <a:spAutoFit/>
          </a:bodyPr>
          <a:lstStyle/>
          <a:p>
            <a:r>
              <a:rPr lang="en-US" sz="1000" dirty="0" err="1" smtClean="0">
                <a:solidFill>
                  <a:srgbClr val="FF0000"/>
                </a:solidFill>
              </a:rPr>
              <a:t>Tất</a:t>
            </a:r>
            <a:r>
              <a:rPr lang="en-US" sz="1000" dirty="0" smtClean="0">
                <a:solidFill>
                  <a:srgbClr val="FF0000"/>
                </a:solidFill>
              </a:rPr>
              <a:t> </a:t>
            </a:r>
            <a:r>
              <a:rPr lang="en-US" sz="1000" dirty="0" err="1" smtClean="0">
                <a:solidFill>
                  <a:srgbClr val="FF0000"/>
                </a:solidFill>
              </a:rPr>
              <a:t>cả</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item </a:t>
            </a:r>
            <a:r>
              <a:rPr lang="en-US" sz="1000" dirty="0" err="1" smtClean="0">
                <a:solidFill>
                  <a:srgbClr val="FF0000"/>
                </a:solidFill>
              </a:rPr>
              <a:t>cho</a:t>
            </a:r>
            <a:r>
              <a:rPr lang="en-US" sz="1000" dirty="0" smtClean="0">
                <a:solidFill>
                  <a:srgbClr val="FF0000"/>
                </a:solidFill>
              </a:rPr>
              <a:t> float </a:t>
            </a:r>
            <a:r>
              <a:rPr lang="en-US" sz="1000" dirty="0" err="1" smtClean="0">
                <a:solidFill>
                  <a:srgbClr val="FF0000"/>
                </a:solidFill>
              </a:rPr>
              <a:t>để</a:t>
            </a:r>
            <a:r>
              <a:rPr lang="en-US" sz="1000" dirty="0">
                <a:solidFill>
                  <a:srgbClr val="FF0000"/>
                </a:solidFill>
              </a:rPr>
              <a:t> </a:t>
            </a:r>
            <a:r>
              <a:rPr lang="en-US" sz="1000" dirty="0" err="1" smtClean="0">
                <a:solidFill>
                  <a:srgbClr val="FF0000"/>
                </a:solidFill>
              </a:rPr>
              <a:t>dồn</a:t>
            </a:r>
            <a:r>
              <a:rPr lang="en-US" sz="1000" dirty="0" smtClean="0">
                <a:solidFill>
                  <a:srgbClr val="FF0000"/>
                </a:solidFill>
              </a:rPr>
              <a:t> </a:t>
            </a:r>
            <a:r>
              <a:rPr lang="en-US" sz="1000" dirty="0" err="1" smtClean="0">
                <a:solidFill>
                  <a:srgbClr val="FF0000"/>
                </a:solidFill>
              </a:rPr>
              <a:t>lên</a:t>
            </a:r>
            <a:r>
              <a:rPr lang="en-US" sz="1000" dirty="0" smtClean="0">
                <a:solidFill>
                  <a:srgbClr val="FF0000"/>
                </a:solidFill>
              </a:rPr>
              <a:t> 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khi</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đủ</a:t>
            </a:r>
            <a:r>
              <a:rPr lang="en-US" sz="1000" dirty="0" smtClean="0">
                <a:solidFill>
                  <a:srgbClr val="FF0000"/>
                </a:solidFill>
              </a:rPr>
              <a:t> </a:t>
            </a:r>
            <a:r>
              <a:rPr lang="en-US" sz="1000" dirty="0" err="1" smtClean="0">
                <a:solidFill>
                  <a:srgbClr val="FF0000"/>
                </a:solidFill>
              </a:rPr>
              <a:t>chỗ</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thì</a:t>
            </a:r>
            <a:r>
              <a:rPr lang="en-US" sz="1000" dirty="0" smtClean="0">
                <a:solidFill>
                  <a:srgbClr val="FF0000"/>
                </a:solidFill>
              </a:rPr>
              <a:t> </a:t>
            </a:r>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tự</a:t>
            </a:r>
            <a:r>
              <a:rPr lang="en-US" sz="1000" dirty="0" smtClean="0">
                <a:solidFill>
                  <a:srgbClr val="FF0000"/>
                </a:solidFill>
              </a:rPr>
              <a:t> </a:t>
            </a:r>
            <a:r>
              <a:rPr lang="en-US" sz="1000" dirty="0" err="1" smtClean="0">
                <a:solidFill>
                  <a:srgbClr val="FF0000"/>
                </a:solidFill>
              </a:rPr>
              <a:t>động</a:t>
            </a:r>
            <a:r>
              <a:rPr lang="en-US" sz="1000" dirty="0" smtClean="0">
                <a:solidFill>
                  <a:srgbClr val="FF0000"/>
                </a:solidFill>
              </a:rPr>
              <a:t> </a:t>
            </a:r>
            <a:r>
              <a:rPr lang="en-US" sz="1000" dirty="0" err="1" smtClean="0">
                <a:solidFill>
                  <a:srgbClr val="FF0000"/>
                </a:solidFill>
              </a:rPr>
              <a:t>xuống</a:t>
            </a:r>
            <a:r>
              <a:rPr lang="en-US" sz="1000" dirty="0" smtClean="0">
                <a:solidFill>
                  <a:srgbClr val="FF0000"/>
                </a:solidFill>
              </a:rPr>
              <a:t> </a:t>
            </a:r>
            <a:r>
              <a:rPr lang="en-US" sz="1000" dirty="0" err="1" smtClean="0">
                <a:solidFill>
                  <a:srgbClr val="FF0000"/>
                </a:solidFill>
              </a:rPr>
              <a:t>hàng</a:t>
            </a:r>
            <a:endParaRPr lang="vi-VN" sz="1000" dirty="0">
              <a:solidFill>
                <a:srgbClr val="FF0000"/>
              </a:solidFill>
            </a:endParaRPr>
          </a:p>
        </p:txBody>
      </p:sp>
      <p:sp>
        <p:nvSpPr>
          <p:cNvPr id="77" name="TextBox 76"/>
          <p:cNvSpPr txBox="1"/>
          <p:nvPr/>
        </p:nvSpPr>
        <p:spPr>
          <a:xfrm>
            <a:off x="659693" y="3282285"/>
            <a:ext cx="1065248" cy="400110"/>
          </a:xfrm>
          <a:prstGeom prst="rect">
            <a:avLst/>
          </a:prstGeom>
          <a:noFill/>
          <a:ln>
            <a:noFill/>
          </a:ln>
        </p:spPr>
        <p:txBody>
          <a:bodyPr wrap="square" rtlCol="0">
            <a:spAutoFit/>
          </a:bodyPr>
          <a:lstStyle/>
          <a:p>
            <a:r>
              <a:rPr lang="en-US" sz="2000" b="1" dirty="0" smtClean="0">
                <a:solidFill>
                  <a:srgbClr val="FF0000"/>
                </a:solidFill>
              </a:rPr>
              <a:t>ITEM 1</a:t>
            </a:r>
            <a:endParaRPr lang="vi-VN" sz="2000" b="1" dirty="0">
              <a:solidFill>
                <a:srgbClr val="FF0000"/>
              </a:solidFill>
            </a:endParaRPr>
          </a:p>
        </p:txBody>
      </p:sp>
      <p:sp>
        <p:nvSpPr>
          <p:cNvPr id="78" name="TextBox 77"/>
          <p:cNvSpPr txBox="1"/>
          <p:nvPr/>
        </p:nvSpPr>
        <p:spPr>
          <a:xfrm>
            <a:off x="1951844" y="3313311"/>
            <a:ext cx="1065248" cy="400110"/>
          </a:xfrm>
          <a:prstGeom prst="rect">
            <a:avLst/>
          </a:prstGeom>
          <a:noFill/>
          <a:ln>
            <a:noFill/>
          </a:ln>
        </p:spPr>
        <p:txBody>
          <a:bodyPr wrap="square" rtlCol="0">
            <a:spAutoFit/>
          </a:bodyPr>
          <a:lstStyle/>
          <a:p>
            <a:r>
              <a:rPr lang="en-US" sz="2000" b="1" dirty="0" smtClean="0">
                <a:solidFill>
                  <a:srgbClr val="FF0000"/>
                </a:solidFill>
              </a:rPr>
              <a:t>ITEM 1</a:t>
            </a:r>
            <a:endParaRPr lang="vi-VN" sz="2000" b="1" dirty="0">
              <a:solidFill>
                <a:srgbClr val="FF0000"/>
              </a:solidFill>
            </a:endParaRPr>
          </a:p>
        </p:txBody>
      </p:sp>
      <p:sp>
        <p:nvSpPr>
          <p:cNvPr id="79" name="TextBox 78"/>
          <p:cNvSpPr txBox="1"/>
          <p:nvPr/>
        </p:nvSpPr>
        <p:spPr>
          <a:xfrm>
            <a:off x="4149653" y="3493341"/>
            <a:ext cx="1065248" cy="400110"/>
          </a:xfrm>
          <a:prstGeom prst="rect">
            <a:avLst/>
          </a:prstGeom>
          <a:noFill/>
          <a:ln>
            <a:noFill/>
          </a:ln>
        </p:spPr>
        <p:txBody>
          <a:bodyPr wrap="square" rtlCol="0">
            <a:spAutoFit/>
          </a:bodyPr>
          <a:lstStyle/>
          <a:p>
            <a:r>
              <a:rPr lang="en-US" sz="2000" b="1" dirty="0" smtClean="0">
                <a:solidFill>
                  <a:srgbClr val="FF0000"/>
                </a:solidFill>
              </a:rPr>
              <a:t>ITEM 2</a:t>
            </a:r>
            <a:endParaRPr lang="vi-VN" sz="2000" b="1" dirty="0">
              <a:solidFill>
                <a:srgbClr val="FF0000"/>
              </a:solidFill>
            </a:endParaRPr>
          </a:p>
        </p:txBody>
      </p:sp>
      <p:sp>
        <p:nvSpPr>
          <p:cNvPr id="80" name="TextBox 79"/>
          <p:cNvSpPr txBox="1"/>
          <p:nvPr/>
        </p:nvSpPr>
        <p:spPr>
          <a:xfrm>
            <a:off x="1370398" y="4907574"/>
            <a:ext cx="1065248" cy="400110"/>
          </a:xfrm>
          <a:prstGeom prst="rect">
            <a:avLst/>
          </a:prstGeom>
          <a:noFill/>
          <a:ln>
            <a:noFill/>
          </a:ln>
        </p:spPr>
        <p:txBody>
          <a:bodyPr wrap="square" rtlCol="0">
            <a:spAutoFit/>
          </a:bodyPr>
          <a:lstStyle/>
          <a:p>
            <a:r>
              <a:rPr lang="en-US" sz="2000" b="1" dirty="0" smtClean="0">
                <a:solidFill>
                  <a:srgbClr val="FF0000"/>
                </a:solidFill>
              </a:rPr>
              <a:t>ITEM 2</a:t>
            </a:r>
            <a:endParaRPr lang="vi-VN" sz="2000" b="1" dirty="0">
              <a:solidFill>
                <a:srgbClr val="FF0000"/>
              </a:solidFill>
            </a:endParaRPr>
          </a:p>
        </p:txBody>
      </p:sp>
      <p:sp>
        <p:nvSpPr>
          <p:cNvPr id="81" name="TextBox 80"/>
          <p:cNvSpPr txBox="1"/>
          <p:nvPr/>
        </p:nvSpPr>
        <p:spPr>
          <a:xfrm>
            <a:off x="4262283" y="5077097"/>
            <a:ext cx="1065248" cy="400110"/>
          </a:xfrm>
          <a:prstGeom prst="rect">
            <a:avLst/>
          </a:prstGeom>
          <a:noFill/>
          <a:ln>
            <a:noFill/>
          </a:ln>
        </p:spPr>
        <p:txBody>
          <a:bodyPr wrap="square" rtlCol="0">
            <a:spAutoFit/>
          </a:bodyPr>
          <a:lstStyle/>
          <a:p>
            <a:r>
              <a:rPr lang="en-US" sz="2000" b="1" dirty="0" smtClean="0">
                <a:solidFill>
                  <a:srgbClr val="FF0000"/>
                </a:solidFill>
              </a:rPr>
              <a:t>ITEM 2</a:t>
            </a:r>
            <a:endParaRPr lang="vi-VN" sz="2000" b="1" dirty="0">
              <a:solidFill>
                <a:srgbClr val="FF0000"/>
              </a:solidFill>
            </a:endParaRPr>
          </a:p>
        </p:txBody>
      </p:sp>
      <p:sp>
        <p:nvSpPr>
          <p:cNvPr id="82" name="Rectangle 81"/>
          <p:cNvSpPr/>
          <p:nvPr/>
        </p:nvSpPr>
        <p:spPr>
          <a:xfrm>
            <a:off x="6341259" y="5077097"/>
            <a:ext cx="1507427" cy="400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3" name="Straight Arrow Connector 82"/>
          <p:cNvCxnSpPr/>
          <p:nvPr/>
        </p:nvCxnSpPr>
        <p:spPr>
          <a:xfrm flipV="1">
            <a:off x="7876434" y="5174249"/>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121248" y="4917423"/>
            <a:ext cx="2432538" cy="400110"/>
          </a:xfrm>
          <a:prstGeom prst="rect">
            <a:avLst/>
          </a:prstGeom>
          <a:noFill/>
          <a:ln>
            <a:noFill/>
          </a:ln>
        </p:spPr>
        <p:txBody>
          <a:bodyPr wrap="square" rtlCol="0">
            <a:spAutoFit/>
          </a:bodyPr>
          <a:lstStyle/>
          <a:p>
            <a:r>
              <a:rPr lang="en-US" sz="1000" dirty="0" smtClean="0">
                <a:solidFill>
                  <a:srgbClr val="FF0000"/>
                </a:solidFill>
              </a:rPr>
              <a:t>Item 1 </a:t>
            </a:r>
            <a:r>
              <a:rPr lang="en-US" sz="1000" dirty="0" err="1" smtClean="0">
                <a:solidFill>
                  <a:srgbClr val="FF0000"/>
                </a:solidFill>
              </a:rPr>
              <a:t>có</a:t>
            </a:r>
            <a:r>
              <a:rPr lang="en-US" sz="1000" dirty="0" smtClean="0">
                <a:solidFill>
                  <a:srgbClr val="FF0000"/>
                </a:solidFill>
              </a:rPr>
              <a:t> width: 50%, 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đc</a:t>
            </a:r>
            <a:r>
              <a:rPr lang="en-US" sz="1000" dirty="0" smtClean="0">
                <a:solidFill>
                  <a:srgbClr val="FF0000"/>
                </a:solidFill>
              </a:rPr>
              <a:t> 2 item, </a:t>
            </a:r>
            <a:r>
              <a:rPr lang="en-US" sz="1000" dirty="0" err="1" smtClean="0">
                <a:solidFill>
                  <a:srgbClr val="FF0000"/>
                </a:solidFill>
              </a:rPr>
              <a:t>cái</a:t>
            </a:r>
            <a:r>
              <a:rPr lang="en-US" sz="1000" dirty="0" smtClean="0">
                <a:solidFill>
                  <a:srgbClr val="FF0000"/>
                </a:solidFill>
              </a:rPr>
              <a:t> </a:t>
            </a:r>
            <a:r>
              <a:rPr lang="en-US" sz="1000" dirty="0" err="1" smtClean="0">
                <a:solidFill>
                  <a:srgbClr val="FF0000"/>
                </a:solidFill>
              </a:rPr>
              <a:t>thứ</a:t>
            </a:r>
            <a:r>
              <a:rPr lang="en-US" sz="1000" dirty="0" smtClean="0">
                <a:solidFill>
                  <a:srgbClr val="FF0000"/>
                </a:solidFill>
              </a:rPr>
              <a:t> 3 </a:t>
            </a:r>
            <a:r>
              <a:rPr lang="en-US" sz="1000" dirty="0" err="1" smtClean="0">
                <a:solidFill>
                  <a:srgbClr val="FF0000"/>
                </a:solidFill>
              </a:rPr>
              <a:t>bị</a:t>
            </a:r>
            <a:r>
              <a:rPr lang="en-US" sz="1000" dirty="0" smtClean="0">
                <a:solidFill>
                  <a:srgbClr val="FF0000"/>
                </a:solidFill>
              </a:rPr>
              <a:t> </a:t>
            </a:r>
            <a:r>
              <a:rPr lang="en-US" sz="1000" dirty="0" err="1" smtClean="0">
                <a:solidFill>
                  <a:srgbClr val="FF0000"/>
                </a:solidFill>
              </a:rPr>
              <a:t>xuống</a:t>
            </a:r>
            <a:r>
              <a:rPr lang="en-US" sz="1000" dirty="0" smtClean="0">
                <a:solidFill>
                  <a:srgbClr val="FF0000"/>
                </a:solidFill>
              </a:rPr>
              <a:t> </a:t>
            </a:r>
            <a:r>
              <a:rPr lang="en-US" sz="1000" dirty="0" err="1" smtClean="0">
                <a:solidFill>
                  <a:srgbClr val="FF0000"/>
                </a:solidFill>
              </a:rPr>
              <a:t>hàng</a:t>
            </a:r>
            <a:endParaRPr lang="vi-VN" sz="1000" dirty="0">
              <a:solidFill>
                <a:srgbClr val="FF0000"/>
              </a:solidFill>
            </a:endParaRPr>
          </a:p>
        </p:txBody>
      </p:sp>
      <p:cxnSp>
        <p:nvCxnSpPr>
          <p:cNvPr id="85" name="Straight Arrow Connector 84"/>
          <p:cNvCxnSpPr/>
          <p:nvPr/>
        </p:nvCxnSpPr>
        <p:spPr>
          <a:xfrm flipV="1">
            <a:off x="7868815" y="5648624"/>
            <a:ext cx="249303" cy="164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081189" y="5486302"/>
            <a:ext cx="2432538" cy="400110"/>
          </a:xfrm>
          <a:prstGeom prst="rect">
            <a:avLst/>
          </a:prstGeom>
          <a:noFill/>
          <a:ln>
            <a:noFill/>
          </a:ln>
        </p:spPr>
        <p:txBody>
          <a:bodyPr wrap="square" rtlCol="0">
            <a:spAutoFit/>
          </a:bodyPr>
          <a:lstStyle/>
          <a:p>
            <a:r>
              <a:rPr lang="en-US" sz="1000" dirty="0" smtClean="0">
                <a:solidFill>
                  <a:srgbClr val="FF0000"/>
                </a:solidFill>
              </a:rPr>
              <a:t>Item 2 </a:t>
            </a:r>
            <a:r>
              <a:rPr lang="en-US" sz="1000" dirty="0" err="1" smtClean="0">
                <a:solidFill>
                  <a:srgbClr val="FF0000"/>
                </a:solidFill>
              </a:rPr>
              <a:t>có</a:t>
            </a:r>
            <a:r>
              <a:rPr lang="en-US" sz="1000" dirty="0" smtClean="0">
                <a:solidFill>
                  <a:srgbClr val="FF0000"/>
                </a:solidFill>
              </a:rPr>
              <a:t> width: 100%, 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đc</a:t>
            </a:r>
            <a:r>
              <a:rPr lang="en-US" sz="1000" dirty="0" smtClean="0">
                <a:solidFill>
                  <a:srgbClr val="FF0000"/>
                </a:solidFill>
              </a:rPr>
              <a:t> 1 item, </a:t>
            </a:r>
            <a:r>
              <a:rPr lang="en-US" sz="1000" dirty="0" err="1" smtClean="0">
                <a:solidFill>
                  <a:srgbClr val="FF0000"/>
                </a:solidFill>
              </a:rPr>
              <a:t>còn</a:t>
            </a:r>
            <a:r>
              <a:rPr lang="en-US" sz="1000" dirty="0" smtClean="0">
                <a:solidFill>
                  <a:srgbClr val="FF0000"/>
                </a:solidFill>
              </a:rPr>
              <a:t> </a:t>
            </a:r>
            <a:r>
              <a:rPr lang="en-US" sz="1000" dirty="0" err="1" smtClean="0">
                <a:solidFill>
                  <a:srgbClr val="FF0000"/>
                </a:solidFill>
              </a:rPr>
              <a:t>lại</a:t>
            </a:r>
            <a:r>
              <a:rPr lang="en-US" sz="1000" dirty="0" smtClean="0">
                <a:solidFill>
                  <a:srgbClr val="FF0000"/>
                </a:solidFill>
              </a:rPr>
              <a:t> </a:t>
            </a:r>
            <a:r>
              <a:rPr lang="en-US" sz="1000" dirty="0" err="1" smtClean="0">
                <a:solidFill>
                  <a:srgbClr val="FF0000"/>
                </a:solidFill>
              </a:rPr>
              <a:t>bị</a:t>
            </a:r>
            <a:r>
              <a:rPr lang="en-US" sz="1000" dirty="0" smtClean="0">
                <a:solidFill>
                  <a:srgbClr val="FF0000"/>
                </a:solidFill>
              </a:rPr>
              <a:t> </a:t>
            </a:r>
            <a:r>
              <a:rPr lang="en-US" sz="1000" dirty="0" err="1" smtClean="0">
                <a:solidFill>
                  <a:srgbClr val="FF0000"/>
                </a:solidFill>
              </a:rPr>
              <a:t>đẩy</a:t>
            </a:r>
            <a:r>
              <a:rPr lang="en-US" sz="1000" dirty="0" smtClean="0">
                <a:solidFill>
                  <a:srgbClr val="FF0000"/>
                </a:solidFill>
              </a:rPr>
              <a:t> </a:t>
            </a:r>
            <a:r>
              <a:rPr lang="en-US" sz="1000" dirty="0" err="1" smtClean="0">
                <a:solidFill>
                  <a:srgbClr val="FF0000"/>
                </a:solidFill>
              </a:rPr>
              <a:t>xuống</a:t>
            </a:r>
            <a:r>
              <a:rPr lang="en-US" sz="1000" dirty="0" smtClean="0">
                <a:solidFill>
                  <a:srgbClr val="FF0000"/>
                </a:solidFill>
              </a:rPr>
              <a:t> </a:t>
            </a:r>
            <a:r>
              <a:rPr lang="en-US" sz="1000" dirty="0" err="1" smtClean="0">
                <a:solidFill>
                  <a:srgbClr val="FF0000"/>
                </a:solidFill>
              </a:rPr>
              <a:t>dòng</a:t>
            </a:r>
            <a:endParaRPr lang="vi-VN" sz="1000" dirty="0">
              <a:solidFill>
                <a:srgbClr val="FF0000"/>
              </a:solidFill>
            </a:endParaRPr>
          </a:p>
        </p:txBody>
      </p:sp>
      <p:sp>
        <p:nvSpPr>
          <p:cNvPr id="87" name="Rectangle 86"/>
          <p:cNvSpPr/>
          <p:nvPr/>
        </p:nvSpPr>
        <p:spPr>
          <a:xfrm>
            <a:off x="6303159" y="5477207"/>
            <a:ext cx="1545527" cy="409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90141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REVIEW</a:t>
            </a:r>
            <a:endParaRPr lang="en-US" sz="30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4937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399" y="1202465"/>
            <a:ext cx="10617199" cy="4201150"/>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u="sng" dirty="0">
                <a:solidFill>
                  <a:srgbClr val="552421"/>
                </a:solidFill>
                <a:latin typeface="Times New Roman" panose="02020603050405020304" pitchFamily="18" charset="0"/>
                <a:cs typeface="Times New Roman" panose="02020603050405020304" pitchFamily="18" charset="0"/>
              </a:rPr>
              <a:t>Một số thuộc tính </a:t>
            </a:r>
            <a:r>
              <a:rPr lang="en-US" sz="2400" b="1" u="sng" dirty="0" err="1">
                <a:solidFill>
                  <a:srgbClr val="552421"/>
                </a:solidFill>
                <a:latin typeface="Times New Roman" panose="02020603050405020304" pitchFamily="18" charset="0"/>
                <a:cs typeface="Times New Roman" panose="02020603050405020304" pitchFamily="18" charset="0"/>
              </a:rPr>
              <a:t>css</a:t>
            </a:r>
            <a:r>
              <a:rPr lang="en-US" sz="2400" b="1" u="sng" dirty="0">
                <a:solidFill>
                  <a:srgbClr val="552421"/>
                </a:solidFill>
                <a:latin typeface="Times New Roman" panose="02020603050405020304" pitchFamily="18" charset="0"/>
                <a:cs typeface="Times New Roman" panose="02020603050405020304" pitchFamily="18" charset="0"/>
              </a:rPr>
              <a:t> Text thường dùng:</a:t>
            </a: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Color : </a:t>
            </a:r>
            <a:r>
              <a:rPr lang="en-US" sz="2200" dirty="0">
                <a:solidFill>
                  <a:srgbClr val="552421"/>
                </a:solidFill>
                <a:latin typeface="Times New Roman" panose="02020603050405020304" pitchFamily="18" charset="0"/>
                <a:cs typeface="Times New Roman" panose="02020603050405020304" pitchFamily="18" charset="0"/>
              </a:rPr>
              <a:t>Xét màu cho text</a:t>
            </a: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Text-decoration : </a:t>
            </a:r>
            <a:r>
              <a:rPr lang="en-US" sz="2200" dirty="0">
                <a:solidFill>
                  <a:srgbClr val="552421"/>
                </a:solidFill>
                <a:latin typeface="Times New Roman" panose="02020603050405020304" pitchFamily="18" charset="0"/>
                <a:cs typeface="Times New Roman" panose="02020603050405020304" pitchFamily="18" charset="0"/>
              </a:rPr>
              <a:t>kiểu gạch chân cho text</a:t>
            </a: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Text-align: </a:t>
            </a:r>
            <a:r>
              <a:rPr lang="en-US" sz="2200" dirty="0">
                <a:solidFill>
                  <a:srgbClr val="552421"/>
                </a:solidFill>
                <a:latin typeface="Times New Roman" panose="02020603050405020304" pitchFamily="18" charset="0"/>
                <a:cs typeface="Times New Roman" panose="02020603050405020304" pitchFamily="18" charset="0"/>
              </a:rPr>
              <a:t>Căn lề cho text</a:t>
            </a:r>
            <a:endParaRPr lang="en-US" sz="2200" b="1" dirty="0">
              <a:solidFill>
                <a:srgbClr val="55242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Line-height: </a:t>
            </a:r>
            <a:r>
              <a:rPr lang="en-US" sz="2200" dirty="0">
                <a:solidFill>
                  <a:srgbClr val="552421"/>
                </a:solidFill>
                <a:latin typeface="Times New Roman" panose="02020603050405020304" pitchFamily="18" charset="0"/>
                <a:cs typeface="Times New Roman" panose="02020603050405020304" pitchFamily="18" charset="0"/>
              </a:rPr>
              <a:t>Xét chiều cao cho các dòng.</a:t>
            </a:r>
            <a:endParaRPr lang="en-US" sz="2200" b="1" dirty="0">
              <a:solidFill>
                <a:srgbClr val="55242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Word-spacing:</a:t>
            </a:r>
            <a:r>
              <a:rPr lang="en-US" sz="2200" dirty="0">
                <a:solidFill>
                  <a:srgbClr val="552421"/>
                </a:solidFill>
                <a:latin typeface="Times New Roman" panose="02020603050405020304" pitchFamily="18" charset="0"/>
                <a:cs typeface="Times New Roman" panose="02020603050405020304" pitchFamily="18" charset="0"/>
              </a:rPr>
              <a:t> Khoảng cách giữa các từ trong đoạn văn</a:t>
            </a:r>
            <a:endParaRPr lang="en-US" sz="2200" b="1" dirty="0">
              <a:solidFill>
                <a:srgbClr val="55242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Letter-spacing:</a:t>
            </a:r>
            <a:r>
              <a:rPr lang="en-US" sz="2200" dirty="0">
                <a:solidFill>
                  <a:srgbClr val="552421"/>
                </a:solidFill>
                <a:latin typeface="Times New Roman" panose="02020603050405020304" pitchFamily="18" charset="0"/>
                <a:cs typeface="Times New Roman" panose="02020603050405020304" pitchFamily="18" charset="0"/>
              </a:rPr>
              <a:t> Khoảng cách giữa các kí tự trong 1 t</a:t>
            </a:r>
            <a:endParaRPr lang="en-US" sz="2200" b="1" dirty="0">
              <a:solidFill>
                <a:srgbClr val="55242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ü"/>
            </a:pPr>
            <a:r>
              <a:rPr lang="en-US" sz="2200" b="1" dirty="0">
                <a:solidFill>
                  <a:srgbClr val="552421"/>
                </a:solidFill>
                <a:latin typeface="Times New Roman" panose="02020603050405020304" pitchFamily="18" charset="0"/>
                <a:cs typeface="Times New Roman" panose="02020603050405020304" pitchFamily="18" charset="0"/>
              </a:rPr>
              <a:t>Text-indent: </a:t>
            </a:r>
            <a:r>
              <a:rPr lang="en-US" sz="2200" dirty="0">
                <a:solidFill>
                  <a:srgbClr val="552421"/>
                </a:solidFill>
                <a:latin typeface="Times New Roman" panose="02020603050405020304" pitchFamily="18" charset="0"/>
                <a:cs typeface="Times New Roman" panose="02020603050405020304" pitchFamily="18" charset="0"/>
              </a:rPr>
              <a:t> Thụt đầu dòng.</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68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399" y="1338014"/>
            <a:ext cx="10617199" cy="57996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Text-decoration: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67" y="3535393"/>
            <a:ext cx="5798409" cy="259233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857" y="3535393"/>
            <a:ext cx="5404259" cy="2569600"/>
          </a:xfrm>
          <a:prstGeom prst="rect">
            <a:avLst/>
          </a:prstGeom>
        </p:spPr>
      </p:pic>
      <p:sp>
        <p:nvSpPr>
          <p:cNvPr id="12" name="TextBox 11"/>
          <p:cNvSpPr txBox="1"/>
          <p:nvPr/>
        </p:nvSpPr>
        <p:spPr>
          <a:xfrm>
            <a:off x="580391" y="1938556"/>
            <a:ext cx="10617199" cy="1107996"/>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gạch chân cho text và kiểu </a:t>
            </a:r>
            <a:r>
              <a:rPr lang="en-US" sz="2200" dirty="0" err="1">
                <a:solidFill>
                  <a:srgbClr val="552421"/>
                </a:solidFill>
                <a:latin typeface="Times New Roman" panose="02020603050405020304" pitchFamily="18" charset="0"/>
                <a:cs typeface="Times New Roman" panose="02020603050405020304" pitchFamily="18" charset="0"/>
              </a:rPr>
              <a:t>gạch</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chân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với</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các</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giá</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trị</a:t>
            </a:r>
            <a:r>
              <a:rPr lang="en-US" sz="2200" dirty="0" smtClean="0">
                <a:solidFill>
                  <a:srgbClr val="552421"/>
                </a:solidFill>
                <a:latin typeface="Times New Roman" panose="02020603050405020304" pitchFamily="18" charset="0"/>
                <a:cs typeface="Times New Roman" panose="02020603050405020304" pitchFamily="18" charset="0"/>
              </a:rPr>
              <a:t> : none (</a:t>
            </a:r>
            <a:r>
              <a:rPr lang="en-US" sz="2200" dirty="0" err="1" smtClean="0">
                <a:solidFill>
                  <a:srgbClr val="552421"/>
                </a:solidFill>
                <a:latin typeface="Times New Roman" panose="02020603050405020304" pitchFamily="18" charset="0"/>
                <a:cs typeface="Times New Roman" panose="02020603050405020304" pitchFamily="18" charset="0"/>
              </a:rPr>
              <a:t>không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có</a:t>
            </a:r>
            <a:r>
              <a:rPr lang="en-US" sz="2200" dirty="0" smtClean="0">
                <a:solidFill>
                  <a:srgbClr val="552421"/>
                </a:solidFill>
                <a:latin typeface="Times New Roman" panose="02020603050405020304" pitchFamily="18" charset="0"/>
                <a:cs typeface="Times New Roman" panose="02020603050405020304" pitchFamily="18" charset="0"/>
              </a:rPr>
              <a:t>) | underline(</a:t>
            </a:r>
            <a:r>
              <a:rPr lang="en-US" sz="2200" dirty="0" err="1" smtClean="0">
                <a:solidFill>
                  <a:srgbClr val="552421"/>
                </a:solidFill>
                <a:latin typeface="Times New Roman" panose="02020603050405020304" pitchFamily="18" charset="0"/>
                <a:cs typeface="Times New Roman" panose="02020603050405020304" pitchFamily="18" charset="0"/>
              </a:rPr>
              <a:t>gạch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chân</a:t>
            </a:r>
            <a:r>
              <a:rPr lang="en-US" sz="2200" dirty="0" smtClean="0">
                <a:solidFill>
                  <a:srgbClr val="552421"/>
                </a:solidFill>
                <a:latin typeface="Times New Roman" panose="02020603050405020304" pitchFamily="18" charset="0"/>
                <a:cs typeface="Times New Roman" panose="02020603050405020304" pitchFamily="18" charset="0"/>
              </a:rPr>
              <a:t>) | </a:t>
            </a:r>
            <a:r>
              <a:rPr lang="en-US" sz="2200" dirty="0" err="1" smtClean="0">
                <a:solidFill>
                  <a:srgbClr val="552421"/>
                </a:solidFill>
                <a:latin typeface="Times New Roman" panose="02020603050405020304" pitchFamily="18" charset="0"/>
                <a:cs typeface="Times New Roman" panose="02020603050405020304" pitchFamily="18" charset="0"/>
              </a:rPr>
              <a:t>overline</a:t>
            </a:r>
            <a:r>
              <a:rPr lang="en-US" sz="2200" dirty="0" smtClean="0">
                <a:solidFill>
                  <a:srgbClr val="552421"/>
                </a:solidFill>
                <a:latin typeface="Times New Roman" panose="02020603050405020304" pitchFamily="18" charset="0"/>
                <a:cs typeface="Times New Roman" panose="02020603050405020304" pitchFamily="18" charset="0"/>
              </a:rPr>
              <a:t>(</a:t>
            </a:r>
            <a:r>
              <a:rPr lang="en-US" sz="2200" dirty="0" err="1" smtClean="0">
                <a:solidFill>
                  <a:srgbClr val="552421"/>
                </a:solidFill>
                <a:latin typeface="Times New Roman" panose="02020603050405020304" pitchFamily="18" charset="0"/>
                <a:cs typeface="Times New Roman" panose="02020603050405020304" pitchFamily="18" charset="0"/>
              </a:rPr>
              <a:t>gạch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trên</a:t>
            </a:r>
            <a:r>
              <a:rPr lang="en-US" sz="2200" dirty="0" smtClean="0">
                <a:solidFill>
                  <a:srgbClr val="552421"/>
                </a:solidFill>
                <a:latin typeface="Times New Roman" panose="02020603050405020304" pitchFamily="18" charset="0"/>
                <a:cs typeface="Times New Roman" panose="02020603050405020304" pitchFamily="18" charset="0"/>
              </a:rPr>
              <a:t>) | line-through: </a:t>
            </a:r>
            <a:r>
              <a:rPr lang="en-US" sz="2200" dirty="0" err="1" smtClean="0">
                <a:solidFill>
                  <a:srgbClr val="552421"/>
                </a:solidFill>
                <a:latin typeface="Times New Roman" panose="02020603050405020304" pitchFamily="18" charset="0"/>
                <a:cs typeface="Times New Roman" panose="02020603050405020304" pitchFamily="18" charset="0"/>
              </a:rPr>
              <a:t>gạch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bỏ</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65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400" y="1408144"/>
            <a:ext cx="10617199" cy="1133965"/>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Line-height:</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068" y="3169126"/>
            <a:ext cx="5343103" cy="30087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22" y="3169126"/>
            <a:ext cx="5556019" cy="1337560"/>
          </a:xfrm>
          <a:prstGeom prst="rect">
            <a:avLst/>
          </a:prstGeom>
        </p:spPr>
      </p:pic>
      <p:sp>
        <p:nvSpPr>
          <p:cNvPr id="12" name="TextBox 11"/>
          <p:cNvSpPr txBox="1"/>
          <p:nvPr/>
        </p:nvSpPr>
        <p:spPr>
          <a:xfrm>
            <a:off x="580391" y="1938556"/>
            <a:ext cx="10617199" cy="53937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chiều cao cho các dòng.</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642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Word-spacing:</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08" y="2848215"/>
            <a:ext cx="3959482" cy="20810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484" y="2606380"/>
            <a:ext cx="7203158" cy="2564761"/>
          </a:xfrm>
          <a:prstGeom prst="rect">
            <a:avLst/>
          </a:prstGeom>
        </p:spPr>
      </p:pic>
      <p:sp>
        <p:nvSpPr>
          <p:cNvPr id="12" name="TextBox 11"/>
          <p:cNvSpPr txBox="1"/>
          <p:nvPr/>
        </p:nvSpPr>
        <p:spPr>
          <a:xfrm>
            <a:off x="580391" y="1938556"/>
            <a:ext cx="10617199" cy="600164"/>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khoảng cách giữa </a:t>
            </a:r>
            <a:r>
              <a:rPr lang="en-US" sz="2200" dirty="0" err="1">
                <a:solidFill>
                  <a:srgbClr val="552421"/>
                </a:solidFill>
                <a:latin typeface="Times New Roman" panose="02020603050405020304" pitchFamily="18" charset="0"/>
                <a:cs typeface="Times New Roman" panose="02020603050405020304" pitchFamily="18" charset="0"/>
              </a:rPr>
              <a:t>các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từ</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trong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đoạn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văn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bản</a:t>
            </a:r>
            <a:r>
              <a:rPr lang="en-US" sz="2200" dirty="0" smtClean="0">
                <a:solidFill>
                  <a:srgbClr val="552421"/>
                </a:solidFill>
                <a:latin typeface="Times New Roman" panose="02020603050405020304" pitchFamily="18" charset="0"/>
                <a:cs typeface="Times New Roman" panose="02020603050405020304" pitchFamily="18" charset="0"/>
              </a:rPr>
              <a:t>.</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442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Letter-spacing:</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708" y="2848217"/>
            <a:ext cx="3998543" cy="18888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197" y="2848217"/>
            <a:ext cx="6971574" cy="1459596"/>
          </a:xfrm>
          <a:prstGeom prst="rect">
            <a:avLst/>
          </a:prstGeom>
        </p:spPr>
      </p:pic>
      <p:sp>
        <p:nvSpPr>
          <p:cNvPr id="12" name="TextBox 11"/>
          <p:cNvSpPr txBox="1"/>
          <p:nvPr/>
        </p:nvSpPr>
        <p:spPr>
          <a:xfrm>
            <a:off x="580391" y="1938556"/>
            <a:ext cx="10617199" cy="600164"/>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khoảng cách giữa các kí tự</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944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Text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Text-indent:</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177" y="2923133"/>
            <a:ext cx="3982006" cy="1050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097" y="4111656"/>
            <a:ext cx="10058400" cy="1724509"/>
          </a:xfrm>
          <a:prstGeom prst="rect">
            <a:avLst/>
          </a:prstGeom>
        </p:spPr>
      </p:pic>
      <p:sp>
        <p:nvSpPr>
          <p:cNvPr id="12" name="TextBox 11"/>
          <p:cNvSpPr txBox="1"/>
          <p:nvPr/>
        </p:nvSpPr>
        <p:spPr>
          <a:xfrm>
            <a:off x="688697" y="2001000"/>
            <a:ext cx="10617199" cy="53937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thụt đầu dòng cho đoạn văn bản</a:t>
            </a:r>
            <a:endParaRPr lang="en-US" sz="2200" b="1"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909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399" y="1647537"/>
            <a:ext cx="10617199"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u="sng" dirty="0">
                <a:solidFill>
                  <a:srgbClr val="552421"/>
                </a:solidFill>
                <a:latin typeface="Times New Roman" panose="02020603050405020304" pitchFamily="18" charset="0"/>
                <a:cs typeface="Times New Roman" panose="02020603050405020304" pitchFamily="18" charset="0"/>
              </a:rPr>
              <a:t>Một số thuộc tính CSS Fonts thường dùng:</a:t>
            </a:r>
          </a:p>
          <a:p>
            <a:pPr marL="800100" lvl="1" indent="-342900">
              <a:lnSpc>
                <a:spcPct val="150000"/>
              </a:lnSpc>
              <a:buFont typeface="Wingdings" panose="05000000000000000000" pitchFamily="2" charset="2"/>
              <a:buChar char="§"/>
            </a:pPr>
            <a:r>
              <a:rPr lang="vi-VN" sz="2400" b="1" dirty="0">
                <a:solidFill>
                  <a:srgbClr val="552421"/>
                </a:solidFill>
                <a:latin typeface="Times New Roman" panose="02020603050405020304" pitchFamily="18" charset="0"/>
                <a:cs typeface="Times New Roman" panose="02020603050405020304" pitchFamily="18" charset="0"/>
              </a:rPr>
              <a:t>font-size: </a:t>
            </a:r>
            <a:r>
              <a:rPr lang="vi-VN" sz="2400" dirty="0">
                <a:solidFill>
                  <a:srgbClr val="552421"/>
                </a:solidFill>
                <a:latin typeface="Times New Roman" panose="02020603050405020304" pitchFamily="18" charset="0"/>
                <a:cs typeface="Times New Roman" panose="02020603050405020304" pitchFamily="18" charset="0"/>
              </a:rPr>
              <a:t>thiết lập kích cỡ chữ</a:t>
            </a:r>
          </a:p>
          <a:p>
            <a:pPr marL="800100" lvl="1" indent="-342900">
              <a:lnSpc>
                <a:spcPct val="150000"/>
              </a:lnSpc>
              <a:buFont typeface="Wingdings" panose="05000000000000000000" pitchFamily="2" charset="2"/>
              <a:buChar char="§"/>
            </a:pPr>
            <a:r>
              <a:rPr lang="vi-VN" sz="2400" b="1" dirty="0">
                <a:solidFill>
                  <a:srgbClr val="552421"/>
                </a:solidFill>
                <a:latin typeface="Times New Roman" panose="02020603050405020304" pitchFamily="18" charset="0"/>
                <a:cs typeface="Times New Roman" panose="02020603050405020304" pitchFamily="18" charset="0"/>
              </a:rPr>
              <a:t>font-weight: </a:t>
            </a:r>
            <a:r>
              <a:rPr lang="vi-VN" sz="2400" dirty="0">
                <a:solidFill>
                  <a:srgbClr val="552421"/>
                </a:solidFill>
                <a:latin typeface="Times New Roman" panose="02020603050405020304" pitchFamily="18" charset="0"/>
                <a:cs typeface="Times New Roman" panose="02020603050405020304" pitchFamily="18" charset="0"/>
              </a:rPr>
              <a:t>thiết lập sự tô đậm của chữ</a:t>
            </a:r>
          </a:p>
          <a:p>
            <a:pPr marL="800100" lvl="1" indent="-342900">
              <a:lnSpc>
                <a:spcPct val="150000"/>
              </a:lnSpc>
              <a:buFont typeface="Wingdings" panose="05000000000000000000" pitchFamily="2" charset="2"/>
              <a:buChar char="§"/>
            </a:pPr>
            <a:r>
              <a:rPr lang="vi-VN" sz="2400" b="1" dirty="0">
                <a:solidFill>
                  <a:srgbClr val="552421"/>
                </a:solidFill>
                <a:latin typeface="Times New Roman" panose="02020603050405020304" pitchFamily="18" charset="0"/>
                <a:cs typeface="Times New Roman" panose="02020603050405020304" pitchFamily="18" charset="0"/>
              </a:rPr>
              <a:t>font-style: </a:t>
            </a:r>
            <a:r>
              <a:rPr lang="vi-VN" sz="2400" dirty="0">
                <a:solidFill>
                  <a:srgbClr val="552421"/>
                </a:solidFill>
                <a:latin typeface="Times New Roman" panose="02020603050405020304" pitchFamily="18" charset="0"/>
                <a:cs typeface="Times New Roman" panose="02020603050405020304" pitchFamily="18" charset="0"/>
              </a:rPr>
              <a:t>thiết lập sự in nghiêng của chữ</a:t>
            </a:r>
          </a:p>
          <a:p>
            <a:pPr marL="800100" lvl="1" indent="-342900">
              <a:lnSpc>
                <a:spcPct val="150000"/>
              </a:lnSpc>
              <a:buFont typeface="Wingdings" panose="05000000000000000000" pitchFamily="2" charset="2"/>
              <a:buChar char="§"/>
            </a:pPr>
            <a:r>
              <a:rPr lang="vi-VN" sz="2400" b="1" dirty="0">
                <a:solidFill>
                  <a:srgbClr val="552421"/>
                </a:solidFill>
                <a:latin typeface="Times New Roman" panose="02020603050405020304" pitchFamily="18" charset="0"/>
                <a:cs typeface="Times New Roman" panose="02020603050405020304" pitchFamily="18" charset="0"/>
              </a:rPr>
              <a:t>font-family: </a:t>
            </a:r>
            <a:r>
              <a:rPr lang="vi-VN" sz="2400" dirty="0">
                <a:solidFill>
                  <a:srgbClr val="552421"/>
                </a:solidFill>
                <a:latin typeface="Times New Roman" panose="02020603050405020304" pitchFamily="18" charset="0"/>
                <a:cs typeface="Times New Roman" panose="02020603050405020304" pitchFamily="18" charset="0"/>
              </a:rPr>
              <a:t>thiết lập kiểu chữ</a:t>
            </a:r>
          </a:p>
        </p:txBody>
      </p:sp>
    </p:spTree>
    <p:extLst>
      <p:ext uri="{BB962C8B-B14F-4D97-AF65-F5344CB8AC3E}">
        <p14:creationId xmlns:p14="http://schemas.microsoft.com/office/powerpoint/2010/main" val="220986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511876" y="1406237"/>
            <a:ext cx="10617199" cy="3293209"/>
          </a:xfrm>
          <a:prstGeom prst="rect">
            <a:avLst/>
          </a:prstGeom>
          <a:noFill/>
        </p:spPr>
        <p:txBody>
          <a:bodyPr wrap="square" rtlCol="0">
            <a:spAutoFit/>
          </a:bodyPr>
          <a:lstStyle/>
          <a:p>
            <a:endParaRPr lang="en-US" sz="2600" dirty="0">
              <a:latin typeface="Times New Roman" panose="02020603050405020304" pitchFamily="18" charset="0"/>
              <a:cs typeface="Times New Roman" panose="02020603050405020304" pitchFamily="18" charset="0"/>
            </a:endParaRPr>
          </a:p>
          <a:p>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3 </a:t>
            </a:r>
            <a:r>
              <a:rPr lang="en-US" sz="2600" dirty="0" err="1">
                <a:latin typeface="Times New Roman" panose="02020603050405020304" pitchFamily="18" charset="0"/>
                <a:cs typeface="Times New Roman" panose="02020603050405020304" pitchFamily="18" charset="0"/>
              </a:rPr>
              <a:t>loại</a:t>
            </a:r>
            <a:r>
              <a:rPr lang="en-US" sz="2600" dirty="0">
                <a:latin typeface="Times New Roman" panose="02020603050405020304" pitchFamily="18" charset="0"/>
                <a:cs typeface="Times New Roman" panose="02020603050405020304" pitchFamily="18" charset="0"/>
              </a:rPr>
              <a:t>: </a:t>
            </a:r>
          </a:p>
          <a:p>
            <a:endParaRPr lang="en-US" sz="2600" dirty="0">
              <a:latin typeface="Times New Roman" panose="02020603050405020304" pitchFamily="18" charset="0"/>
              <a:cs typeface="Times New Roman" panose="02020603050405020304" pitchFamily="18" charset="0"/>
            </a:endParaRPr>
          </a:p>
          <a:p>
            <a:pPr marL="800100" lvl="1" indent="-342900">
              <a:buClr>
                <a:srgbClr val="552421"/>
              </a:buClr>
              <a:buSzPct val="80000"/>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Inline Style</a:t>
            </a:r>
          </a:p>
          <a:p>
            <a:pPr marL="800100" lvl="1" indent="-342900">
              <a:buClr>
                <a:srgbClr val="552421"/>
              </a:buClr>
              <a:buSzPct val="80000"/>
              <a:buFont typeface="Wingdings" panose="05000000000000000000" pitchFamily="2" charset="2"/>
              <a:buChar char="q"/>
            </a:pPr>
            <a:endParaRPr lang="en-US" sz="2600" dirty="0">
              <a:latin typeface="Times New Roman" panose="02020603050405020304" pitchFamily="18" charset="0"/>
              <a:cs typeface="Times New Roman" panose="02020603050405020304" pitchFamily="18" charset="0"/>
            </a:endParaRPr>
          </a:p>
          <a:p>
            <a:pPr marL="800100" lvl="1" indent="-342900">
              <a:buClr>
                <a:srgbClr val="552421"/>
              </a:buClr>
              <a:buSzPct val="80000"/>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Internal Style Sheet</a:t>
            </a:r>
          </a:p>
          <a:p>
            <a:pPr marL="800100" lvl="1" indent="-342900">
              <a:buClr>
                <a:srgbClr val="552421"/>
              </a:buClr>
              <a:buSzPct val="80000"/>
              <a:buFont typeface="Wingdings" panose="05000000000000000000" pitchFamily="2" charset="2"/>
              <a:buChar char="q"/>
            </a:pPr>
            <a:endParaRPr lang="en-US" sz="2600" dirty="0">
              <a:latin typeface="Times New Roman" panose="02020603050405020304" pitchFamily="18" charset="0"/>
              <a:cs typeface="Times New Roman" panose="02020603050405020304" pitchFamily="18" charset="0"/>
            </a:endParaRPr>
          </a:p>
          <a:p>
            <a:pPr marL="800100" lvl="1" indent="-342900">
              <a:buClr>
                <a:srgbClr val="552421"/>
              </a:buClr>
              <a:buSzPct val="80000"/>
              <a:buFont typeface="Wingdings" panose="05000000000000000000" pitchFamily="2" charset="2"/>
              <a:buChar char="q"/>
            </a:pPr>
            <a:r>
              <a:rPr lang="en-US" sz="2600" dirty="0">
                <a:latin typeface="Times New Roman" panose="02020603050405020304" pitchFamily="18" charset="0"/>
                <a:cs typeface="Times New Roman" panose="02020603050405020304" pitchFamily="18" charset="0"/>
              </a:rPr>
              <a:t>External Style Sheet</a:t>
            </a:r>
          </a:p>
        </p:txBody>
      </p:sp>
      <p:sp>
        <p:nvSpPr>
          <p:cNvPr id="2" name="Slide Number Placeholder 1"/>
          <p:cNvSpPr>
            <a:spLocks noGrp="1"/>
          </p:cNvSpPr>
          <p:nvPr>
            <p:ph type="sldNum" sz="quarter" idx="12"/>
          </p:nvPr>
        </p:nvSpPr>
        <p:spPr/>
        <p:txBody>
          <a:bodyPr/>
          <a:lstStyle/>
          <a:p>
            <a:fld id="{8931F062-0CA5-4043-8829-FDCDBC838870}" type="slidenum">
              <a:rPr lang="en-US" smtClean="0"/>
              <a:t>5</a:t>
            </a:fld>
            <a:endParaRPr lang="en-US"/>
          </a:p>
        </p:txBody>
      </p:sp>
    </p:spTree>
    <p:extLst>
      <p:ext uri="{BB962C8B-B14F-4D97-AF65-F5344CB8AC3E}">
        <p14:creationId xmlns:p14="http://schemas.microsoft.com/office/powerpoint/2010/main" val="1600940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Font-size:</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212365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kích thước cho chữ</a:t>
            </a:r>
          </a:p>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Các đơn vị cơ bản </a:t>
            </a:r>
            <a:r>
              <a:rPr lang="en-US" sz="2200" b="1" dirty="0">
                <a:solidFill>
                  <a:srgbClr val="552421"/>
                </a:solidFill>
                <a:latin typeface="Times New Roman" panose="02020603050405020304" pitchFamily="18" charset="0"/>
                <a:cs typeface="Times New Roman" panose="02020603050405020304" pitchFamily="18" charset="0"/>
              </a:rPr>
              <a:t>:</a:t>
            </a:r>
          </a:p>
          <a:p>
            <a:pPr marL="1257300" lvl="2" indent="-342900">
              <a:lnSpc>
                <a:spcPct val="150000"/>
              </a:lnSpc>
              <a:buFont typeface="Wingdings" panose="05000000000000000000" pitchFamily="2" charset="2"/>
              <a:buChar char="§"/>
            </a:pPr>
            <a:r>
              <a:rPr lang="en-US" sz="2200" b="1" dirty="0" err="1">
                <a:solidFill>
                  <a:srgbClr val="552421"/>
                </a:solidFill>
                <a:latin typeface="Times New Roman" panose="02020603050405020304" pitchFamily="18" charset="0"/>
                <a:cs typeface="Times New Roman" panose="02020603050405020304" pitchFamily="18" charset="0"/>
              </a:rPr>
              <a:t>Px</a:t>
            </a:r>
            <a:endParaRPr lang="en-US" sz="2200" b="1" dirty="0">
              <a:solidFill>
                <a:srgbClr val="552421"/>
              </a:solidFill>
              <a:latin typeface="Times New Roman" panose="02020603050405020304" pitchFamily="18" charset="0"/>
              <a:cs typeface="Times New Roman" panose="02020603050405020304" pitchFamily="18" charset="0"/>
            </a:endParaRPr>
          </a:p>
          <a:p>
            <a:pPr marL="1257300" lvl="2" indent="-342900">
              <a:lnSpc>
                <a:spcPct val="150000"/>
              </a:lnSpc>
              <a:buFont typeface="Wingdings" panose="05000000000000000000" pitchFamily="2" charset="2"/>
              <a:buChar char="§"/>
            </a:pPr>
            <a:r>
              <a:rPr lang="en-US" sz="2200" b="1" dirty="0" err="1">
                <a:solidFill>
                  <a:srgbClr val="552421"/>
                </a:solidFill>
                <a:latin typeface="Times New Roman" panose="02020603050405020304" pitchFamily="18" charset="0"/>
                <a:cs typeface="Times New Roman" panose="02020603050405020304" pitchFamily="18" charset="0"/>
              </a:rPr>
              <a:t>Rem,em</a:t>
            </a:r>
            <a:r>
              <a:rPr lang="en-US" sz="2200" b="1" dirty="0">
                <a:solidFill>
                  <a:srgbClr val="552421"/>
                </a:solidFill>
                <a:latin typeface="Times New Roman" panose="02020603050405020304" pitchFamily="18" charset="0"/>
                <a:cs typeface="Times New Roman" panose="02020603050405020304" pitchFamily="18" charset="0"/>
              </a:rPr>
              <a:t> : kích thước thay đổi theo kích thước chuẩn của html(root).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1" y="4471882"/>
            <a:ext cx="4266176" cy="17130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066" y="4273458"/>
            <a:ext cx="7074245" cy="2109863"/>
          </a:xfrm>
          <a:prstGeom prst="rect">
            <a:avLst/>
          </a:prstGeom>
        </p:spPr>
      </p:pic>
    </p:spTree>
    <p:extLst>
      <p:ext uri="{BB962C8B-B14F-4D97-AF65-F5344CB8AC3E}">
        <p14:creationId xmlns:p14="http://schemas.microsoft.com/office/powerpoint/2010/main" val="3555204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Font-weight:</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212365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mức độ đậm nhạt cho text.</a:t>
            </a:r>
          </a:p>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2 giá trị cơ bản </a:t>
            </a:r>
            <a:r>
              <a:rPr lang="en-US" sz="2200" b="1" dirty="0">
                <a:solidFill>
                  <a:srgbClr val="552421"/>
                </a:solidFill>
                <a:latin typeface="Times New Roman" panose="02020603050405020304" pitchFamily="18" charset="0"/>
                <a:cs typeface="Times New Roman" panose="02020603050405020304" pitchFamily="18" charset="0"/>
              </a:rPr>
              <a:t>:</a:t>
            </a:r>
          </a:p>
          <a:p>
            <a:pPr marL="1257300" lvl="2" indent="-342900">
              <a:lnSpc>
                <a:spcPct val="150000"/>
              </a:lnSpc>
              <a:buFont typeface="Wingdings" panose="05000000000000000000" pitchFamily="2" charset="2"/>
              <a:buChar char="§"/>
            </a:pPr>
            <a:r>
              <a:rPr lang="en-US" sz="2200" b="1" dirty="0">
                <a:solidFill>
                  <a:srgbClr val="552421"/>
                </a:solidFill>
                <a:latin typeface="Times New Roman" panose="02020603050405020304" pitchFamily="18" charset="0"/>
                <a:cs typeface="Times New Roman" panose="02020603050405020304" pitchFamily="18" charset="0"/>
              </a:rPr>
              <a:t>Normal | bold</a:t>
            </a:r>
          </a:p>
          <a:p>
            <a:pPr marL="1257300" lvl="2" indent="-342900">
              <a:lnSpc>
                <a:spcPct val="150000"/>
              </a:lnSpc>
              <a:buFont typeface="Wingdings" panose="05000000000000000000" pitchFamily="2" charset="2"/>
              <a:buChar char="§"/>
            </a:pPr>
            <a:r>
              <a:rPr lang="en-US" sz="2200" b="1" dirty="0">
                <a:solidFill>
                  <a:srgbClr val="552421"/>
                </a:solidFill>
                <a:latin typeface="Times New Roman" panose="02020603050405020304" pitchFamily="18" charset="0"/>
                <a:cs typeface="Times New Roman" panose="02020603050405020304" pitchFamily="18" charset="0"/>
              </a:rPr>
              <a:t>100 - 900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1" y="4471882"/>
            <a:ext cx="4266176" cy="17130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066" y="4273458"/>
            <a:ext cx="7074245" cy="2109863"/>
          </a:xfrm>
          <a:prstGeom prst="rect">
            <a:avLst/>
          </a:prstGeom>
        </p:spPr>
      </p:pic>
    </p:spTree>
    <p:extLst>
      <p:ext uri="{BB962C8B-B14F-4D97-AF65-F5344CB8AC3E}">
        <p14:creationId xmlns:p14="http://schemas.microsoft.com/office/powerpoint/2010/main" val="59424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Font-style:</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1615827"/>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Thiết lập độ nghiêng cho text.</a:t>
            </a:r>
          </a:p>
          <a:p>
            <a:pPr marL="800100" lvl="1" indent="-342900">
              <a:lnSpc>
                <a:spcPct val="150000"/>
              </a:lnSpc>
              <a:buFont typeface="Wingdings" panose="05000000000000000000" pitchFamily="2" charset="2"/>
              <a:buChar char="ü"/>
            </a:pPr>
            <a:r>
              <a:rPr lang="en-US" sz="2200" dirty="0">
                <a:solidFill>
                  <a:srgbClr val="552421"/>
                </a:solidFill>
                <a:latin typeface="Times New Roman" panose="02020603050405020304" pitchFamily="18" charset="0"/>
                <a:cs typeface="Times New Roman" panose="02020603050405020304" pitchFamily="18" charset="0"/>
              </a:rPr>
              <a:t>Các giá trị cơ bản </a:t>
            </a:r>
            <a:r>
              <a:rPr lang="en-US" sz="2200" b="1" dirty="0">
                <a:solidFill>
                  <a:srgbClr val="552421"/>
                </a:solidFill>
                <a:latin typeface="Times New Roman" panose="02020603050405020304" pitchFamily="18" charset="0"/>
                <a:cs typeface="Times New Roman" panose="02020603050405020304" pitchFamily="18" charset="0"/>
              </a:rPr>
              <a:t>:</a:t>
            </a:r>
          </a:p>
          <a:p>
            <a:pPr marL="1257300" lvl="2" indent="-342900">
              <a:lnSpc>
                <a:spcPct val="150000"/>
              </a:lnSpc>
              <a:buFont typeface="Wingdings" panose="05000000000000000000" pitchFamily="2" charset="2"/>
              <a:buChar char="§"/>
            </a:pPr>
            <a:r>
              <a:rPr lang="en-US" sz="2200" b="1" dirty="0">
                <a:solidFill>
                  <a:srgbClr val="552421"/>
                </a:solidFill>
                <a:latin typeface="Times New Roman" panose="02020603050405020304" pitchFamily="18" charset="0"/>
                <a:cs typeface="Times New Roman" panose="02020603050405020304" pitchFamily="18" charset="0"/>
              </a:rPr>
              <a:t>Normal | italic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91" y="4275730"/>
            <a:ext cx="7287642" cy="21053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 y="4549404"/>
            <a:ext cx="3810532" cy="1557969"/>
          </a:xfrm>
          <a:prstGeom prst="rect">
            <a:avLst/>
          </a:prstGeom>
        </p:spPr>
      </p:pic>
    </p:spTree>
    <p:extLst>
      <p:ext uri="{BB962C8B-B14F-4D97-AF65-F5344CB8AC3E}">
        <p14:creationId xmlns:p14="http://schemas.microsoft.com/office/powerpoint/2010/main" val="2024367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Font-family:</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3863365"/>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400" dirty="0">
                <a:solidFill>
                  <a:srgbClr val="552421"/>
                </a:solidFill>
                <a:latin typeface="Times New Roman" panose="02020603050405020304" pitchFamily="18" charset="0"/>
                <a:cs typeface="Times New Roman" panose="02020603050405020304" pitchFamily="18" charset="0"/>
              </a:rPr>
              <a:t>Thiết lập font chữ cho text.</a:t>
            </a:r>
          </a:p>
          <a:p>
            <a:pPr marL="800100" lvl="1" indent="-342900">
              <a:lnSpc>
                <a:spcPct val="150000"/>
              </a:lnSpc>
              <a:buFont typeface="Wingdings" panose="05000000000000000000" pitchFamily="2" charset="2"/>
              <a:buChar char="ü"/>
            </a:pPr>
            <a:r>
              <a:rPr lang="en-US" sz="2400" dirty="0">
                <a:solidFill>
                  <a:srgbClr val="552421"/>
                </a:solidFill>
                <a:latin typeface="Times New Roman" panose="02020603050405020304" pitchFamily="18" charset="0"/>
                <a:cs typeface="Times New Roman" panose="02020603050405020304" pitchFamily="18" charset="0"/>
              </a:rPr>
              <a:t>Một số font chính : Times New Roman, Arial,… </a:t>
            </a:r>
          </a:p>
          <a:p>
            <a:pPr marL="742950" lvl="1" indent="-285750">
              <a:lnSpc>
                <a:spcPct val="150000"/>
              </a:lnSpc>
              <a:buFont typeface="Wingdings" panose="05000000000000000000" pitchFamily="2" charset="2"/>
              <a:buChar char="ü"/>
            </a:pPr>
            <a:r>
              <a:rPr lang="vi-VN" sz="2400" dirty="0">
                <a:solidFill>
                  <a:srgbClr val="552421"/>
                </a:solidFill>
                <a:latin typeface="Times New Roman" panose="02020603050405020304" pitchFamily="18" charset="0"/>
                <a:cs typeface="Times New Roman" panose="02020603050405020304" pitchFamily="18" charset="0"/>
              </a:rPr>
              <a:t>Có ba nhóm font chữ cơ bản là:</a:t>
            </a:r>
          </a:p>
          <a:p>
            <a:pPr marL="1257300" lvl="2" indent="-342900">
              <a:lnSpc>
                <a:spcPct val="150000"/>
              </a:lnSpc>
              <a:buFont typeface="Arial" panose="020B0604020202020204" pitchFamily="34" charset="0"/>
              <a:buChar char="•"/>
            </a:pPr>
            <a:r>
              <a:rPr lang="vi-VN" sz="2400" dirty="0">
                <a:solidFill>
                  <a:srgbClr val="552421"/>
                </a:solidFill>
                <a:latin typeface="Times New Roman" panose="02020603050405020304" pitchFamily="18" charset="0"/>
                <a:cs typeface="Times New Roman" panose="02020603050405020304" pitchFamily="18" charset="0"/>
              </a:rPr>
              <a:t>Serif</a:t>
            </a:r>
          </a:p>
          <a:p>
            <a:pPr marL="1257300" lvl="2" indent="-342900">
              <a:lnSpc>
                <a:spcPct val="150000"/>
              </a:lnSpc>
              <a:buFont typeface="Arial" panose="020B0604020202020204" pitchFamily="34" charset="0"/>
              <a:buChar char="•"/>
            </a:pPr>
            <a:r>
              <a:rPr lang="vi-VN" sz="2400" dirty="0">
                <a:solidFill>
                  <a:srgbClr val="552421"/>
                </a:solidFill>
                <a:latin typeface="Times New Roman" panose="02020603050405020304" pitchFamily="18" charset="0"/>
                <a:cs typeface="Times New Roman" panose="02020603050405020304" pitchFamily="18" charset="0"/>
              </a:rPr>
              <a:t>Sans-Serif</a:t>
            </a:r>
          </a:p>
          <a:p>
            <a:pPr marL="1257300" lvl="2" indent="-342900">
              <a:lnSpc>
                <a:spcPct val="150000"/>
              </a:lnSpc>
              <a:buFont typeface="Arial" panose="020B0604020202020204" pitchFamily="34" charset="0"/>
              <a:buChar char="•"/>
            </a:pPr>
            <a:r>
              <a:rPr lang="vi-VN" sz="2400" dirty="0">
                <a:solidFill>
                  <a:srgbClr val="552421"/>
                </a:solidFill>
                <a:latin typeface="Times New Roman" panose="02020603050405020304" pitchFamily="18" charset="0"/>
                <a:cs typeface="Times New Roman" panose="02020603050405020304" pitchFamily="18" charset="0"/>
              </a:rPr>
              <a:t>Monospace</a:t>
            </a:r>
          </a:p>
          <a:p>
            <a:pPr marL="800100" lvl="1" indent="-342900">
              <a:lnSpc>
                <a:spcPct val="150000"/>
              </a:lnSpc>
              <a:buFont typeface="Wingdings" panose="05000000000000000000" pitchFamily="2" charset="2"/>
              <a:buChar char="ü"/>
            </a:pPr>
            <a:endParaRPr lang="en-US" sz="22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339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Font-family: một số font chữ mặc định.</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53937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endParaRPr lang="en-US" sz="22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2089933"/>
            <a:ext cx="5204558" cy="257739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638" y="1406237"/>
            <a:ext cx="5115639" cy="50870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00" y="4818702"/>
            <a:ext cx="5204558" cy="1839310"/>
          </a:xfrm>
          <a:prstGeom prst="rect">
            <a:avLst/>
          </a:prstGeom>
        </p:spPr>
      </p:pic>
    </p:spTree>
    <p:extLst>
      <p:ext uri="{BB962C8B-B14F-4D97-AF65-F5344CB8AC3E}">
        <p14:creationId xmlns:p14="http://schemas.microsoft.com/office/powerpoint/2010/main" val="2593074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Font</a:t>
            </a:r>
          </a:p>
        </p:txBody>
      </p:sp>
      <p:sp>
        <p:nvSpPr>
          <p:cNvPr id="11" name="TextBox 10"/>
          <p:cNvSpPr txBox="1"/>
          <p:nvPr/>
        </p:nvSpPr>
        <p:spPr>
          <a:xfrm>
            <a:off x="787400" y="1408144"/>
            <a:ext cx="10617199"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400" b="1" dirty="0">
                <a:solidFill>
                  <a:srgbClr val="552421"/>
                </a:solidFill>
                <a:latin typeface="Times New Roman" panose="02020603050405020304" pitchFamily="18" charset="0"/>
                <a:cs typeface="Times New Roman" panose="02020603050405020304" pitchFamily="18" charset="0"/>
              </a:rPr>
              <a:t>Font-family: Ví dụ</a:t>
            </a:r>
          </a:p>
          <a:p>
            <a:pPr lvl="1">
              <a:lnSpc>
                <a:spcPct val="150000"/>
              </a:lnSpc>
            </a:pPr>
            <a:r>
              <a:rPr lang="en-US" sz="2400" b="1" dirty="0">
                <a:solidFill>
                  <a:srgbClr val="552421"/>
                </a:solidFill>
                <a:latin typeface="Times New Roman" panose="02020603050405020304" pitchFamily="18" charset="0"/>
                <a:cs typeface="Times New Roman" panose="02020603050405020304" pitchFamily="18" charset="0"/>
              </a:rPr>
              <a:t>	</a:t>
            </a:r>
          </a:p>
        </p:txBody>
      </p:sp>
      <p:sp>
        <p:nvSpPr>
          <p:cNvPr id="12" name="TextBox 11"/>
          <p:cNvSpPr txBox="1"/>
          <p:nvPr/>
        </p:nvSpPr>
        <p:spPr>
          <a:xfrm>
            <a:off x="580391" y="1938556"/>
            <a:ext cx="10617199" cy="53937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endParaRPr lang="en-US" sz="2200" dirty="0">
              <a:solidFill>
                <a:srgbClr val="55242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3248090"/>
            <a:ext cx="4791744" cy="15623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2201" y="2848217"/>
            <a:ext cx="6355132" cy="2019582"/>
          </a:xfrm>
          <a:prstGeom prst="rect">
            <a:avLst/>
          </a:prstGeom>
        </p:spPr>
      </p:pic>
    </p:spTree>
    <p:extLst>
      <p:ext uri="{BB962C8B-B14F-4D97-AF65-F5344CB8AC3E}">
        <p14:creationId xmlns:p14="http://schemas.microsoft.com/office/powerpoint/2010/main" val="3007761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Padding</a:t>
            </a:r>
          </a:p>
        </p:txBody>
      </p:sp>
      <p:sp>
        <p:nvSpPr>
          <p:cNvPr id="11" name="TextBox 10"/>
          <p:cNvSpPr txBox="1"/>
          <p:nvPr/>
        </p:nvSpPr>
        <p:spPr>
          <a:xfrm>
            <a:off x="678540" y="1406237"/>
            <a:ext cx="11150601" cy="3716402"/>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300" b="1" dirty="0" smtClean="0">
                <a:solidFill>
                  <a:srgbClr val="552421"/>
                </a:solidFill>
                <a:latin typeface="+mj-lt"/>
              </a:rPr>
              <a:t>Padding là khoảng cách từ đường viền của phần tử tới nội dung bên trong nó. </a:t>
            </a:r>
          </a:p>
          <a:p>
            <a:pPr marL="1371600" lvl="2" indent="-457200">
              <a:lnSpc>
                <a:spcPct val="150000"/>
              </a:lnSpc>
              <a:buFont typeface="Wingdings" panose="05000000000000000000" pitchFamily="2" charset="2"/>
              <a:buChar char="v"/>
            </a:pPr>
            <a:r>
              <a:rPr lang="vi-VN" sz="2300" b="1" dirty="0" smtClean="0">
                <a:solidFill>
                  <a:srgbClr val="552421"/>
                </a:solidFill>
                <a:latin typeface="Times New Roman" panose="02020603050405020304" pitchFamily="18" charset="0"/>
                <a:cs typeface="Times New Roman" panose="02020603050405020304" pitchFamily="18" charset="0"/>
              </a:rPr>
              <a:t>Một </a:t>
            </a:r>
            <a:r>
              <a:rPr lang="vi-VN" sz="2300" b="1" dirty="0">
                <a:solidFill>
                  <a:srgbClr val="552421"/>
                </a:solidFill>
                <a:latin typeface="Times New Roman" panose="02020603050405020304" pitchFamily="18" charset="0"/>
                <a:cs typeface="Times New Roman" panose="02020603050405020304" pitchFamily="18" charset="0"/>
              </a:rPr>
              <a:t>số thuộc tính của padding:</a:t>
            </a:r>
          </a:p>
          <a:p>
            <a:pPr marL="1828800" lvl="3" indent="-457200">
              <a:lnSpc>
                <a:spcPct val="150000"/>
              </a:lnSpc>
              <a:buFont typeface="Wingdings" panose="05000000000000000000" pitchFamily="2" charset="2"/>
              <a:buChar char="§"/>
            </a:pPr>
            <a:r>
              <a:rPr lang="vi-VN" sz="2200" dirty="0">
                <a:latin typeface="+mj-lt"/>
              </a:rPr>
              <a:t>padding-top (vùng đệm phía trên)</a:t>
            </a:r>
          </a:p>
          <a:p>
            <a:pPr marL="1828800" lvl="3" indent="-457200">
              <a:lnSpc>
                <a:spcPct val="150000"/>
              </a:lnSpc>
              <a:buFont typeface="Wingdings" panose="05000000000000000000" pitchFamily="2" charset="2"/>
              <a:buChar char="§"/>
            </a:pPr>
            <a:r>
              <a:rPr lang="vi-VN" sz="2200" dirty="0">
                <a:latin typeface="+mj-lt"/>
              </a:rPr>
              <a:t>padding-right (vùng đệm phía bên phải)</a:t>
            </a:r>
          </a:p>
          <a:p>
            <a:pPr marL="1828800" lvl="3" indent="-457200">
              <a:lnSpc>
                <a:spcPct val="150000"/>
              </a:lnSpc>
              <a:buFont typeface="Wingdings" panose="05000000000000000000" pitchFamily="2" charset="2"/>
              <a:buChar char="§"/>
            </a:pPr>
            <a:r>
              <a:rPr lang="vi-VN" sz="2200" dirty="0">
                <a:latin typeface="+mj-lt"/>
              </a:rPr>
              <a:t>padding-bottom (vùng đệm phía dưới)</a:t>
            </a:r>
          </a:p>
          <a:p>
            <a:pPr marL="1828800" lvl="3" indent="-457200">
              <a:lnSpc>
                <a:spcPct val="150000"/>
              </a:lnSpc>
              <a:buFont typeface="Wingdings" panose="05000000000000000000" pitchFamily="2" charset="2"/>
              <a:buChar char="§"/>
            </a:pPr>
            <a:r>
              <a:rPr lang="vi-VN" sz="2200" dirty="0">
                <a:latin typeface="+mj-lt"/>
              </a:rPr>
              <a:t>padding-left (vùng đệm phía bên trái)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46" y="2898086"/>
            <a:ext cx="4708439" cy="2224553"/>
          </a:xfrm>
          <a:prstGeom prst="rect">
            <a:avLst/>
          </a:prstGeom>
        </p:spPr>
      </p:pic>
    </p:spTree>
    <p:extLst>
      <p:ext uri="{BB962C8B-B14F-4D97-AF65-F5344CB8AC3E}">
        <p14:creationId xmlns:p14="http://schemas.microsoft.com/office/powerpoint/2010/main" val="1285219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Margin</a:t>
            </a:r>
          </a:p>
        </p:txBody>
      </p:sp>
      <p:sp>
        <p:nvSpPr>
          <p:cNvPr id="11" name="TextBox 10"/>
          <p:cNvSpPr txBox="1"/>
          <p:nvPr/>
        </p:nvSpPr>
        <p:spPr>
          <a:xfrm>
            <a:off x="916665" y="1691987"/>
            <a:ext cx="11150601" cy="4293483"/>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b="1" dirty="0">
                <a:solidFill>
                  <a:srgbClr val="552421"/>
                </a:solidFill>
                <a:latin typeface="+mj-lt"/>
              </a:rPr>
              <a:t>Thuộc tính margin dùng để canh lề cho phần tử.</a:t>
            </a:r>
          </a:p>
          <a:p>
            <a:pPr marL="1371600" lvl="2" indent="-457200">
              <a:lnSpc>
                <a:spcPct val="150000"/>
              </a:lnSpc>
              <a:buFont typeface="Wingdings" panose="05000000000000000000" pitchFamily="2" charset="2"/>
              <a:buChar char="v"/>
            </a:pPr>
            <a:r>
              <a:rPr lang="vi-VN" sz="2400" b="1" dirty="0">
                <a:solidFill>
                  <a:srgbClr val="552421"/>
                </a:solidFill>
                <a:latin typeface="+mj-lt"/>
              </a:rPr>
              <a:t>Một số thuộc tính của margin</a:t>
            </a:r>
          </a:p>
          <a:p>
            <a:pPr marL="1657350" lvl="3" indent="-285750">
              <a:lnSpc>
                <a:spcPct val="150000"/>
              </a:lnSpc>
              <a:buFont typeface="Arial" panose="020B0604020202020204" pitchFamily="34" charset="0"/>
              <a:buChar char="•"/>
            </a:pPr>
            <a:r>
              <a:rPr lang="vi-VN" sz="2200" dirty="0">
                <a:latin typeface="+mj-lt"/>
              </a:rPr>
              <a:t>margin-top (canh lề phía trên)</a:t>
            </a:r>
          </a:p>
          <a:p>
            <a:pPr marL="1657350" lvl="3" indent="-285750">
              <a:lnSpc>
                <a:spcPct val="150000"/>
              </a:lnSpc>
              <a:buFont typeface="Arial" panose="020B0604020202020204" pitchFamily="34" charset="0"/>
              <a:buChar char="•"/>
            </a:pPr>
            <a:r>
              <a:rPr lang="vi-VN" sz="2200" dirty="0">
                <a:latin typeface="+mj-lt"/>
              </a:rPr>
              <a:t>margin-right (canh lề bên phải)</a:t>
            </a:r>
          </a:p>
          <a:p>
            <a:pPr marL="1657350" lvl="3" indent="-285750">
              <a:lnSpc>
                <a:spcPct val="150000"/>
              </a:lnSpc>
              <a:buFont typeface="Arial" panose="020B0604020202020204" pitchFamily="34" charset="0"/>
              <a:buChar char="•"/>
            </a:pPr>
            <a:r>
              <a:rPr lang="vi-VN" sz="2200" dirty="0">
                <a:latin typeface="+mj-lt"/>
              </a:rPr>
              <a:t>margin-bottom (canh lề phía dưới)</a:t>
            </a:r>
          </a:p>
          <a:p>
            <a:pPr marL="1657350" lvl="3" indent="-285750">
              <a:lnSpc>
                <a:spcPct val="150000"/>
              </a:lnSpc>
              <a:buFont typeface="Arial" panose="020B0604020202020204" pitchFamily="34" charset="0"/>
              <a:buChar char="•"/>
            </a:pPr>
            <a:r>
              <a:rPr lang="vi-VN" sz="2200" dirty="0">
                <a:latin typeface="+mj-lt"/>
              </a:rPr>
              <a:t>margin-left (canh lề bên trái)</a:t>
            </a:r>
          </a:p>
          <a:p>
            <a:pPr marL="1257300" lvl="2" indent="-342900">
              <a:lnSpc>
                <a:spcPct val="150000"/>
              </a:lnSpc>
              <a:buFont typeface="Wingdings" panose="05000000000000000000" pitchFamily="2" charset="2"/>
              <a:buChar char="v"/>
            </a:pPr>
            <a:r>
              <a:rPr lang="vi-VN" sz="2300" b="1" dirty="0">
                <a:solidFill>
                  <a:srgbClr val="552421"/>
                </a:solidFill>
                <a:latin typeface="+mj-lt"/>
              </a:rPr>
              <a:t>Cách viết giống như padding, thay padding </a:t>
            </a:r>
          </a:p>
          <a:p>
            <a:pPr lvl="2">
              <a:lnSpc>
                <a:spcPct val="150000"/>
              </a:lnSpc>
            </a:pPr>
            <a:r>
              <a:rPr lang="vi-VN" sz="2300" b="1" dirty="0">
                <a:solidFill>
                  <a:srgbClr val="552421"/>
                </a:solidFill>
                <a:latin typeface="+mj-lt"/>
              </a:rPr>
              <a:t>     thành margin</a:t>
            </a:r>
          </a:p>
        </p:txBody>
      </p:sp>
      <p:sp>
        <p:nvSpPr>
          <p:cNvPr id="2" name="Rectangle 1"/>
          <p:cNvSpPr/>
          <p:nvPr/>
        </p:nvSpPr>
        <p:spPr>
          <a:xfrm>
            <a:off x="8483600" y="2311719"/>
            <a:ext cx="2768600"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p:cNvSpPr/>
          <p:nvPr/>
        </p:nvSpPr>
        <p:spPr>
          <a:xfrm>
            <a:off x="8509000" y="4372817"/>
            <a:ext cx="2768600" cy="116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Down Arrow 5"/>
          <p:cNvSpPr/>
          <p:nvPr/>
        </p:nvSpPr>
        <p:spPr>
          <a:xfrm>
            <a:off x="9728200" y="3785299"/>
            <a:ext cx="139700" cy="499271"/>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Down Arrow 11"/>
          <p:cNvSpPr/>
          <p:nvPr/>
        </p:nvSpPr>
        <p:spPr>
          <a:xfrm rot="10800000">
            <a:off x="9728200" y="3585375"/>
            <a:ext cx="139700" cy="499271"/>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p:cNvSpPr txBox="1"/>
          <p:nvPr/>
        </p:nvSpPr>
        <p:spPr>
          <a:xfrm>
            <a:off x="9867900" y="3744369"/>
            <a:ext cx="982980" cy="369332"/>
          </a:xfrm>
          <a:prstGeom prst="rect">
            <a:avLst/>
          </a:prstGeom>
          <a:noFill/>
        </p:spPr>
        <p:txBody>
          <a:bodyPr wrap="square" rtlCol="0">
            <a:spAutoFit/>
          </a:bodyPr>
          <a:lstStyle/>
          <a:p>
            <a:r>
              <a:rPr lang="vi-VN" dirty="0"/>
              <a:t>Margin</a:t>
            </a:r>
          </a:p>
        </p:txBody>
      </p:sp>
    </p:spTree>
    <p:extLst>
      <p:ext uri="{BB962C8B-B14F-4D97-AF65-F5344CB8AC3E}">
        <p14:creationId xmlns:p14="http://schemas.microsoft.com/office/powerpoint/2010/main" val="168043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Margin</a:t>
            </a:r>
          </a:p>
        </p:txBody>
      </p:sp>
      <p:sp>
        <p:nvSpPr>
          <p:cNvPr id="13" name="TextBox 12"/>
          <p:cNvSpPr txBox="1"/>
          <p:nvPr/>
        </p:nvSpPr>
        <p:spPr>
          <a:xfrm>
            <a:off x="1041399" y="1269999"/>
            <a:ext cx="11150601" cy="579967"/>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b="1" dirty="0">
                <a:solidFill>
                  <a:srgbClr val="552421"/>
                </a:solidFill>
                <a:latin typeface="+mj-lt"/>
              </a:rPr>
              <a:t>Thuộc tính margin với giá trị auto. </a:t>
            </a:r>
          </a:p>
        </p:txBody>
      </p:sp>
      <p:pic>
        <p:nvPicPr>
          <p:cNvPr id="3" name="Picture 2"/>
          <p:cNvPicPr>
            <a:picLocks noChangeAspect="1"/>
          </p:cNvPicPr>
          <p:nvPr/>
        </p:nvPicPr>
        <p:blipFill>
          <a:blip r:embed="rId3"/>
          <a:stretch>
            <a:fillRect/>
          </a:stretch>
        </p:blipFill>
        <p:spPr>
          <a:xfrm>
            <a:off x="2182811" y="2244828"/>
            <a:ext cx="7178675" cy="4036034"/>
          </a:xfrm>
          <a:prstGeom prst="rect">
            <a:avLst/>
          </a:prstGeom>
        </p:spPr>
      </p:pic>
      <p:sp>
        <p:nvSpPr>
          <p:cNvPr id="7" name="Right Arrow 6"/>
          <p:cNvSpPr/>
          <p:nvPr/>
        </p:nvSpPr>
        <p:spPr>
          <a:xfrm>
            <a:off x="7201780" y="3810000"/>
            <a:ext cx="2109787" cy="138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ight Arrow 14"/>
          <p:cNvSpPr/>
          <p:nvPr/>
        </p:nvSpPr>
        <p:spPr>
          <a:xfrm rot="10800000">
            <a:off x="2182812" y="3810000"/>
            <a:ext cx="2109787" cy="138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p:cNvSpPr txBox="1"/>
          <p:nvPr/>
        </p:nvSpPr>
        <p:spPr>
          <a:xfrm>
            <a:off x="2274362" y="3431453"/>
            <a:ext cx="1951039" cy="374650"/>
          </a:xfrm>
          <a:prstGeom prst="rect">
            <a:avLst/>
          </a:prstGeom>
          <a:noFill/>
        </p:spPr>
        <p:txBody>
          <a:bodyPr wrap="square" rtlCol="0">
            <a:spAutoFit/>
          </a:bodyPr>
          <a:lstStyle/>
          <a:p>
            <a:r>
              <a:rPr lang="vi-VN" dirty="0">
                <a:solidFill>
                  <a:schemeClr val="bg1"/>
                </a:solidFill>
                <a:latin typeface="+mj-lt"/>
              </a:rPr>
              <a:t>Canh đều 2 bên</a:t>
            </a:r>
          </a:p>
        </p:txBody>
      </p:sp>
      <p:sp>
        <p:nvSpPr>
          <p:cNvPr id="17" name="TextBox 16"/>
          <p:cNvSpPr txBox="1"/>
          <p:nvPr/>
        </p:nvSpPr>
        <p:spPr>
          <a:xfrm>
            <a:off x="7346419" y="3504406"/>
            <a:ext cx="1951039" cy="374650"/>
          </a:xfrm>
          <a:prstGeom prst="rect">
            <a:avLst/>
          </a:prstGeom>
          <a:noFill/>
        </p:spPr>
        <p:txBody>
          <a:bodyPr wrap="square" rtlCol="0">
            <a:spAutoFit/>
          </a:bodyPr>
          <a:lstStyle/>
          <a:p>
            <a:r>
              <a:rPr lang="vi-VN" dirty="0">
                <a:solidFill>
                  <a:schemeClr val="bg1"/>
                </a:solidFill>
                <a:latin typeface="+mj-lt"/>
              </a:rPr>
              <a:t>Canh đều 2 bên</a:t>
            </a:r>
          </a:p>
        </p:txBody>
      </p:sp>
      <p:sp>
        <p:nvSpPr>
          <p:cNvPr id="20" name="TextBox 19"/>
          <p:cNvSpPr txBox="1"/>
          <p:nvPr/>
        </p:nvSpPr>
        <p:spPr>
          <a:xfrm>
            <a:off x="2274362" y="4849036"/>
            <a:ext cx="3150032" cy="1200329"/>
          </a:xfrm>
          <a:prstGeom prst="rect">
            <a:avLst/>
          </a:prstGeom>
          <a:noFill/>
          <a:ln>
            <a:solidFill>
              <a:srgbClr val="FF0000"/>
            </a:solidFill>
          </a:ln>
        </p:spPr>
        <p:txBody>
          <a:bodyPr wrap="square" rtlCol="0">
            <a:spAutoFit/>
          </a:bodyPr>
          <a:lstStyle/>
          <a:p>
            <a:r>
              <a:rPr lang="vi-VN" sz="2400" dirty="0">
                <a:solidFill>
                  <a:schemeClr val="bg1"/>
                </a:solidFill>
                <a:latin typeface="+mj-lt"/>
              </a:rPr>
              <a:t>div{</a:t>
            </a:r>
          </a:p>
          <a:p>
            <a:r>
              <a:rPr lang="vi-VN" sz="2400" dirty="0">
                <a:solidFill>
                  <a:schemeClr val="bg1"/>
                </a:solidFill>
                <a:latin typeface="+mj-lt"/>
              </a:rPr>
              <a:t>     margin:auto;</a:t>
            </a:r>
          </a:p>
          <a:p>
            <a:r>
              <a:rPr lang="vi-VN" sz="2400" dirty="0">
                <a:solidFill>
                  <a:schemeClr val="bg1"/>
                </a:solidFill>
                <a:latin typeface="+mj-lt"/>
              </a:rPr>
              <a:t>}</a:t>
            </a:r>
          </a:p>
        </p:txBody>
      </p:sp>
    </p:spTree>
    <p:extLst>
      <p:ext uri="{BB962C8B-B14F-4D97-AF65-F5344CB8AC3E}">
        <p14:creationId xmlns:p14="http://schemas.microsoft.com/office/powerpoint/2010/main" val="4137029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Padding</a:t>
            </a:r>
          </a:p>
        </p:txBody>
      </p:sp>
      <p:sp>
        <p:nvSpPr>
          <p:cNvPr id="11" name="TextBox 10"/>
          <p:cNvSpPr txBox="1"/>
          <p:nvPr/>
        </p:nvSpPr>
        <p:spPr>
          <a:xfrm>
            <a:off x="678540" y="1406237"/>
            <a:ext cx="11150601" cy="559640"/>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300" b="1" dirty="0">
                <a:solidFill>
                  <a:srgbClr val="552421"/>
                </a:solidFill>
                <a:latin typeface="+mj-lt"/>
              </a:rPr>
              <a:t>Ví dụ:</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2105577"/>
            <a:ext cx="10058400" cy="4508937"/>
          </a:xfrm>
          <a:prstGeom prst="rect">
            <a:avLst/>
          </a:prstGeom>
        </p:spPr>
      </p:pic>
    </p:spTree>
    <p:extLst>
      <p:ext uri="{BB962C8B-B14F-4D97-AF65-F5344CB8AC3E}">
        <p14:creationId xmlns:p14="http://schemas.microsoft.com/office/powerpoint/2010/main" val="275216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Inline Style</a:t>
            </a:r>
          </a:p>
        </p:txBody>
      </p:sp>
      <p:sp>
        <p:nvSpPr>
          <p:cNvPr id="8" name="TextBox 7"/>
          <p:cNvSpPr txBox="1"/>
          <p:nvPr/>
        </p:nvSpPr>
        <p:spPr>
          <a:xfrm>
            <a:off x="787400" y="2109553"/>
            <a:ext cx="1061719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style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HTML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1913466" y="2772862"/>
            <a:ext cx="8365067" cy="694267"/>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rgbClr val="552421"/>
                </a:solidFill>
                <a:latin typeface="Times New Roman" panose="02020603050405020304" pitchFamily="18" charset="0"/>
                <a:cs typeface="Times New Roman" panose="02020603050405020304" pitchFamily="18" charset="0"/>
              </a:rPr>
              <a:t>&lt;</a:t>
            </a:r>
            <a:r>
              <a:rPr lang="en-US" sz="2400" b="1" dirty="0" err="1">
                <a:solidFill>
                  <a:srgbClr val="552421"/>
                </a:solidFill>
                <a:latin typeface="Times New Roman" panose="02020603050405020304" pitchFamily="18" charset="0"/>
                <a:cs typeface="Times New Roman" panose="02020603050405020304" pitchFamily="18" charset="0"/>
              </a:rPr>
              <a:t>tagname</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style=”</a:t>
            </a:r>
            <a:r>
              <a:rPr lang="en-US" sz="2400" i="1" dirty="0">
                <a:solidFill>
                  <a:srgbClr val="FF0000"/>
                </a:solidFill>
                <a:latin typeface="Times New Roman" panose="02020603050405020304" pitchFamily="18" charset="0"/>
                <a:cs typeface="Times New Roman" panose="02020603050405020304" pitchFamily="18" charset="0"/>
              </a:rPr>
              <a:t>property: value;…</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solidFill>
                  <a:srgbClr val="552421"/>
                </a:solidFill>
                <a:latin typeface="Times New Roman" panose="02020603050405020304" pitchFamily="18" charset="0"/>
                <a:cs typeface="Times New Roman" panose="02020603050405020304" pitchFamily="18" charset="0"/>
              </a:rPr>
              <a:t>&gt; content… &lt;</a:t>
            </a:r>
            <a:r>
              <a:rPr lang="en-US" sz="2400" b="1" dirty="0">
                <a:solidFill>
                  <a:srgbClr val="552421"/>
                </a:solidFill>
                <a:latin typeface="Times New Roman" panose="02020603050405020304" pitchFamily="18" charset="0"/>
                <a:cs typeface="Times New Roman" panose="02020603050405020304" pitchFamily="18" charset="0"/>
              </a:rPr>
              <a:t>/</a:t>
            </a:r>
            <a:r>
              <a:rPr lang="en-US" sz="2400" b="1" dirty="0" err="1">
                <a:solidFill>
                  <a:srgbClr val="552421"/>
                </a:solidFill>
                <a:latin typeface="Times New Roman" panose="02020603050405020304" pitchFamily="18" charset="0"/>
                <a:cs typeface="Times New Roman" panose="02020603050405020304" pitchFamily="18" charset="0"/>
              </a:rPr>
              <a:t>tagname</a:t>
            </a:r>
            <a:r>
              <a:rPr lang="en-US" sz="2400" dirty="0">
                <a:solidFill>
                  <a:srgbClr val="552421"/>
                </a:solidFill>
                <a:latin typeface="Times New Roman" panose="02020603050405020304" pitchFamily="18" charset="0"/>
                <a:cs typeface="Times New Roman" panose="02020603050405020304" pitchFamily="18" charset="0"/>
              </a:rPr>
              <a:t>&gt;</a:t>
            </a:r>
            <a:endParaRPr lang="en-US" dirty="0">
              <a:solidFill>
                <a:srgbClr val="55242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981621"/>
            <a:ext cx="10058400" cy="2582972"/>
          </a:xfrm>
          <a:prstGeom prst="rect">
            <a:avLst/>
          </a:prstGeom>
        </p:spPr>
      </p:pic>
      <p:sp>
        <p:nvSpPr>
          <p:cNvPr id="2" name="Slide Number Placeholder 1"/>
          <p:cNvSpPr>
            <a:spLocks noGrp="1"/>
          </p:cNvSpPr>
          <p:nvPr>
            <p:ph type="sldNum" sz="quarter" idx="12"/>
          </p:nvPr>
        </p:nvSpPr>
        <p:spPr/>
        <p:txBody>
          <a:bodyPr/>
          <a:lstStyle/>
          <a:p>
            <a:fld id="{8931F062-0CA5-4043-8829-FDCDBC838870}" type="slidenum">
              <a:rPr lang="en-US" smtClean="0"/>
              <a:t>6</a:t>
            </a:fld>
            <a:endParaRPr lang="en-US"/>
          </a:p>
        </p:txBody>
      </p:sp>
    </p:spTree>
    <p:extLst>
      <p:ext uri="{BB962C8B-B14F-4D97-AF65-F5344CB8AC3E}">
        <p14:creationId xmlns:p14="http://schemas.microsoft.com/office/powerpoint/2010/main" val="3720484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Display </a:t>
            </a:r>
          </a:p>
        </p:txBody>
      </p:sp>
      <p:sp>
        <p:nvSpPr>
          <p:cNvPr id="11" name="TextBox 10"/>
          <p:cNvSpPr txBox="1"/>
          <p:nvPr/>
        </p:nvSpPr>
        <p:spPr>
          <a:xfrm>
            <a:off x="916665" y="1691987"/>
            <a:ext cx="11150601" cy="2308324"/>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b="1" dirty="0">
                <a:solidFill>
                  <a:srgbClr val="552421"/>
                </a:solidFill>
                <a:latin typeface="+mj-lt"/>
              </a:rPr>
              <a:t>Thuộc tính display  chỉ định phần tử phải hiển thị như thế nào :</a:t>
            </a:r>
          </a:p>
          <a:p>
            <a:pPr marL="1828800" lvl="3" indent="-457200">
              <a:lnSpc>
                <a:spcPct val="150000"/>
              </a:lnSpc>
              <a:buFont typeface="Arial" panose="020B0604020202020204" pitchFamily="34" charset="0"/>
              <a:buChar char="•"/>
            </a:pPr>
            <a:r>
              <a:rPr lang="vi-VN" sz="2400" b="1" dirty="0">
                <a:solidFill>
                  <a:srgbClr val="552421"/>
                </a:solidFill>
                <a:latin typeface="+mj-lt"/>
              </a:rPr>
              <a:t>Block: </a:t>
            </a:r>
            <a:r>
              <a:rPr lang="vi-VN" sz="2400" dirty="0">
                <a:solidFill>
                  <a:srgbClr val="552421"/>
                </a:solidFill>
                <a:latin typeface="+mj-lt"/>
              </a:rPr>
              <a:t>hiển thị thành một </a:t>
            </a:r>
            <a:r>
              <a:rPr lang="vi-VN" sz="2400" dirty="0" smtClean="0">
                <a:solidFill>
                  <a:srgbClr val="552421"/>
                </a:solidFill>
                <a:latin typeface="+mj-lt"/>
              </a:rPr>
              <a:t>khối, mỗi khối 1 dòng</a:t>
            </a:r>
            <a:endParaRPr lang="vi-VN" sz="2400" dirty="0">
              <a:solidFill>
                <a:srgbClr val="552421"/>
              </a:solidFill>
              <a:latin typeface="+mj-lt"/>
            </a:endParaRPr>
          </a:p>
          <a:p>
            <a:pPr marL="1828800" lvl="3" indent="-457200">
              <a:lnSpc>
                <a:spcPct val="150000"/>
              </a:lnSpc>
              <a:buFont typeface="Arial" panose="020B0604020202020204" pitchFamily="34" charset="0"/>
              <a:buChar char="•"/>
            </a:pPr>
            <a:r>
              <a:rPr lang="vi-VN" sz="2400" b="1" dirty="0">
                <a:solidFill>
                  <a:srgbClr val="552421"/>
                </a:solidFill>
                <a:latin typeface="+mj-lt"/>
              </a:rPr>
              <a:t>Inline: </a:t>
            </a:r>
            <a:r>
              <a:rPr lang="vi-VN" sz="2400" dirty="0">
                <a:solidFill>
                  <a:srgbClr val="552421"/>
                </a:solidFill>
                <a:latin typeface="+mj-lt"/>
              </a:rPr>
              <a:t>hiển thị nội </a:t>
            </a:r>
            <a:r>
              <a:rPr lang="vi-VN" sz="2400" dirty="0" smtClean="0">
                <a:solidFill>
                  <a:srgbClr val="552421"/>
                </a:solidFill>
                <a:latin typeface="+mj-lt"/>
              </a:rPr>
              <a:t>tuyến, các phần tử nằm trên 1 dòng</a:t>
            </a:r>
            <a:endParaRPr lang="vi-VN" sz="2400" dirty="0">
              <a:solidFill>
                <a:srgbClr val="552421"/>
              </a:solidFill>
              <a:latin typeface="+mj-lt"/>
            </a:endParaRPr>
          </a:p>
          <a:p>
            <a:pPr marL="1828800" lvl="3" indent="-457200">
              <a:lnSpc>
                <a:spcPct val="150000"/>
              </a:lnSpc>
              <a:buFont typeface="Arial" panose="020B0604020202020204" pitchFamily="34" charset="0"/>
              <a:buChar char="•"/>
            </a:pPr>
            <a:r>
              <a:rPr lang="vi-VN" sz="2400" b="1" dirty="0">
                <a:solidFill>
                  <a:srgbClr val="552421"/>
                </a:solidFill>
                <a:latin typeface="+mj-lt"/>
              </a:rPr>
              <a:t>None: </a:t>
            </a:r>
            <a:r>
              <a:rPr lang="vi-VN" sz="2400" dirty="0">
                <a:solidFill>
                  <a:srgbClr val="552421"/>
                </a:solidFill>
                <a:latin typeface="+mj-lt"/>
              </a:rPr>
              <a:t>ẩn phần tử.</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204" y="4559458"/>
            <a:ext cx="8716591" cy="1019317"/>
          </a:xfrm>
          <a:prstGeom prst="rect">
            <a:avLst/>
          </a:prstGeom>
        </p:spPr>
      </p:pic>
    </p:spTree>
    <p:extLst>
      <p:ext uri="{BB962C8B-B14F-4D97-AF65-F5344CB8AC3E}">
        <p14:creationId xmlns:p14="http://schemas.microsoft.com/office/powerpoint/2010/main" val="1330873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Display </a:t>
            </a:r>
          </a:p>
        </p:txBody>
      </p:sp>
      <p:sp>
        <p:nvSpPr>
          <p:cNvPr id="11" name="TextBox 10"/>
          <p:cNvSpPr txBox="1"/>
          <p:nvPr/>
        </p:nvSpPr>
        <p:spPr>
          <a:xfrm>
            <a:off x="916665" y="1691987"/>
            <a:ext cx="11150601" cy="3416320"/>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Ngoài thuộc tính </a:t>
            </a:r>
            <a:r>
              <a:rPr lang="vi-VN" sz="2400" b="1" dirty="0">
                <a:solidFill>
                  <a:srgbClr val="552421"/>
                </a:solidFill>
                <a:latin typeface="+mj-lt"/>
              </a:rPr>
              <a:t>display :none </a:t>
            </a:r>
            <a:r>
              <a:rPr lang="vi-VN" sz="2400" dirty="0">
                <a:solidFill>
                  <a:srgbClr val="552421"/>
                </a:solidFill>
                <a:latin typeface="+mj-lt"/>
              </a:rPr>
              <a:t>còn một số thuộc tính giúp chúng ta ẩn phần tử.</a:t>
            </a:r>
          </a:p>
          <a:p>
            <a:pPr marL="1828800" lvl="3" indent="-457200">
              <a:lnSpc>
                <a:spcPct val="150000"/>
              </a:lnSpc>
              <a:buFont typeface="Wingdings" panose="05000000000000000000" pitchFamily="2" charset="2"/>
              <a:buChar char="§"/>
            </a:pPr>
            <a:r>
              <a:rPr lang="vi-VN" sz="2400" dirty="0">
                <a:solidFill>
                  <a:srgbClr val="552421"/>
                </a:solidFill>
                <a:latin typeface="+mj-lt"/>
              </a:rPr>
              <a:t>visibility: hidden;</a:t>
            </a:r>
          </a:p>
          <a:p>
            <a:pPr marL="1828800" lvl="3" indent="-457200">
              <a:lnSpc>
                <a:spcPct val="150000"/>
              </a:lnSpc>
              <a:buFont typeface="Wingdings" panose="05000000000000000000" pitchFamily="2" charset="2"/>
              <a:buChar char="§"/>
            </a:pPr>
            <a:r>
              <a:rPr lang="vi-VN" sz="2400" dirty="0">
                <a:solidFill>
                  <a:srgbClr val="552421"/>
                </a:solidFill>
                <a:latin typeface="+mj-lt"/>
              </a:rPr>
              <a:t>Opacity:0;</a:t>
            </a:r>
          </a:p>
          <a:p>
            <a:pPr marL="1828800" lvl="3" indent="-457200">
              <a:lnSpc>
                <a:spcPct val="150000"/>
              </a:lnSpc>
              <a:buFont typeface="Wingdings" panose="05000000000000000000" pitchFamily="2" charset="2"/>
              <a:buChar char="§"/>
            </a:pPr>
            <a:r>
              <a:rPr lang="vi-VN" sz="2400" dirty="0">
                <a:solidFill>
                  <a:srgbClr val="552421"/>
                </a:solidFill>
                <a:latin typeface="+mj-lt"/>
              </a:rPr>
              <a:t>2 thuộc tính này chỉ giúp ẩn phần tử đi về mặt hình thức...phần tử vẫn chiếm chỗ trên giao diện</a:t>
            </a:r>
          </a:p>
        </p:txBody>
      </p:sp>
    </p:spTree>
    <p:extLst>
      <p:ext uri="{BB962C8B-B14F-4D97-AF65-F5344CB8AC3E}">
        <p14:creationId xmlns:p14="http://schemas.microsoft.com/office/powerpoint/2010/main" val="2505821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List style</a:t>
            </a:r>
          </a:p>
        </p:txBody>
      </p:sp>
      <p:sp>
        <p:nvSpPr>
          <p:cNvPr id="11" name="TextBox 10"/>
          <p:cNvSpPr txBox="1"/>
          <p:nvPr/>
        </p:nvSpPr>
        <p:spPr>
          <a:xfrm>
            <a:off x="546970" y="1691987"/>
            <a:ext cx="11150601" cy="1754326"/>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Thuộc tính </a:t>
            </a:r>
            <a:r>
              <a:rPr lang="vi-VN" sz="2400" b="1" dirty="0">
                <a:solidFill>
                  <a:srgbClr val="552421"/>
                </a:solidFill>
                <a:latin typeface="+mj-lt"/>
              </a:rPr>
              <a:t>list-style</a:t>
            </a:r>
            <a:r>
              <a:rPr lang="vi-VN" sz="2400" dirty="0">
                <a:solidFill>
                  <a:srgbClr val="552421"/>
                </a:solidFill>
                <a:latin typeface="+mj-lt"/>
              </a:rPr>
              <a:t> được dùng để thay đổi kiểu đánh dấu cho danh sách</a:t>
            </a:r>
          </a:p>
          <a:p>
            <a:pPr lvl="3">
              <a:lnSpc>
                <a:spcPct val="150000"/>
              </a:lnSpc>
            </a:pPr>
            <a:endParaRPr lang="vi-VN" sz="2400" dirty="0">
              <a:solidFill>
                <a:srgbClr val="552421"/>
              </a:solidFill>
              <a:latin typeface="+mj-lt"/>
            </a:endParaRPr>
          </a:p>
          <a:p>
            <a:pPr marL="1371600" lvl="2" indent="-457200">
              <a:lnSpc>
                <a:spcPct val="150000"/>
              </a:lnSpc>
              <a:buFont typeface="Wingdings" panose="05000000000000000000" pitchFamily="2" charset="2"/>
              <a:buChar char="v"/>
            </a:pPr>
            <a:endParaRPr lang="vi-VN" sz="2400" dirty="0">
              <a:solidFill>
                <a:srgbClr val="552421"/>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171" y="2484663"/>
            <a:ext cx="10058400" cy="12234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171" y="3708107"/>
            <a:ext cx="3260510" cy="1812129"/>
          </a:xfrm>
          <a:prstGeom prst="rect">
            <a:avLst/>
          </a:prstGeom>
        </p:spPr>
      </p:pic>
      <p:sp>
        <p:nvSpPr>
          <p:cNvPr id="12" name="TextBox 11"/>
          <p:cNvSpPr txBox="1"/>
          <p:nvPr/>
        </p:nvSpPr>
        <p:spPr>
          <a:xfrm>
            <a:off x="699370" y="5495880"/>
            <a:ext cx="11150601" cy="1754326"/>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b="1" dirty="0">
                <a:solidFill>
                  <a:srgbClr val="552421"/>
                </a:solidFill>
                <a:latin typeface="+mj-lt"/>
              </a:rPr>
              <a:t>list-style-image : sử dụng hình ảnh cho kiểu đánh dấu</a:t>
            </a:r>
          </a:p>
          <a:p>
            <a:pPr marL="1371600" lvl="2" indent="-457200">
              <a:lnSpc>
                <a:spcPct val="150000"/>
              </a:lnSpc>
              <a:buFont typeface="Wingdings" panose="05000000000000000000" pitchFamily="2" charset="2"/>
              <a:buChar char="v"/>
            </a:pPr>
            <a:r>
              <a:rPr lang="vi-VN" sz="2400" b="1" dirty="0">
                <a:solidFill>
                  <a:srgbClr val="552421"/>
                </a:solidFill>
                <a:latin typeface="+mj-lt"/>
              </a:rPr>
              <a:t>List-style-position: vị trí đánh dấu danh sách</a:t>
            </a:r>
          </a:p>
          <a:p>
            <a:pPr marL="1371600" lvl="2" indent="-457200">
              <a:lnSpc>
                <a:spcPct val="150000"/>
              </a:lnSpc>
              <a:buFont typeface="Wingdings" panose="05000000000000000000" pitchFamily="2" charset="2"/>
              <a:buChar char="v"/>
            </a:pPr>
            <a:endParaRPr lang="vi-VN" sz="2400" dirty="0">
              <a:solidFill>
                <a:srgbClr val="552421"/>
              </a:solidFill>
              <a:latin typeface="+mj-lt"/>
            </a:endParaRPr>
          </a:p>
        </p:txBody>
      </p:sp>
    </p:spTree>
    <p:extLst>
      <p:ext uri="{BB962C8B-B14F-4D97-AF65-F5344CB8AC3E}">
        <p14:creationId xmlns:p14="http://schemas.microsoft.com/office/powerpoint/2010/main" val="886918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6:Xử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Products</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1308442" y="5350098"/>
            <a:ext cx="9703486" cy="1446550"/>
          </a:xfrm>
          <a:prstGeom prst="rect">
            <a:avLst/>
          </a:prstGeom>
          <a:noFill/>
        </p:spPr>
        <p:txBody>
          <a:bodyPr wrap="square" rtlCol="0">
            <a:spAutoFit/>
          </a:bodyPr>
          <a:lstStyle/>
          <a:p>
            <a:pPr marL="342900" indent="-342900">
              <a:buFont typeface="Wingdings" pitchFamily="2" charset="2"/>
              <a:buChar char="v"/>
            </a:pPr>
            <a:r>
              <a:rPr lang="en-US" sz="2200" dirty="0" smtClean="0">
                <a:solidFill>
                  <a:srgbClr val="552421"/>
                </a:solidFill>
                <a:latin typeface="Times New Roman" panose="02020603050405020304" pitchFamily="18" charset="0"/>
                <a:cs typeface="Times New Roman" panose="02020603050405020304" pitchFamily="18" charset="0"/>
              </a:rPr>
              <a:t>Chia </a:t>
            </a:r>
            <a:r>
              <a:rPr lang="en-US" sz="2200" dirty="0" err="1" smtClean="0">
                <a:solidFill>
                  <a:srgbClr val="552421"/>
                </a:solidFill>
                <a:latin typeface="Times New Roman" panose="02020603050405020304" pitchFamily="18" charset="0"/>
                <a:cs typeface="Times New Roman" panose="02020603050405020304" pitchFamily="18" charset="0"/>
              </a:rPr>
              <a:t>bố</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cục</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gồm</a:t>
            </a:r>
            <a:r>
              <a:rPr lang="en-US" sz="2200" dirty="0" smtClean="0">
                <a:solidFill>
                  <a:srgbClr val="552421"/>
                </a:solidFill>
                <a:latin typeface="Times New Roman" panose="02020603050405020304" pitchFamily="18" charset="0"/>
                <a:cs typeface="Times New Roman" panose="02020603050405020304" pitchFamily="18" charset="0"/>
              </a:rPr>
              <a:t> 2 </a:t>
            </a:r>
            <a:r>
              <a:rPr lang="en-US" sz="2200" dirty="0" err="1" smtClean="0">
                <a:solidFill>
                  <a:srgbClr val="552421"/>
                </a:solidFill>
                <a:latin typeface="Times New Roman" panose="02020603050405020304" pitchFamily="18" charset="0"/>
                <a:cs typeface="Times New Roman" panose="02020603050405020304" pitchFamily="18" charset="0"/>
              </a:rPr>
              <a:t>phần</a:t>
            </a:r>
            <a:endParaRPr lang="en-US" sz="2200" dirty="0">
              <a:solidFill>
                <a:srgbClr val="552421"/>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v"/>
            </a:pPr>
            <a:r>
              <a:rPr lang="en-US" sz="2200" dirty="0" err="1" smtClean="0">
                <a:solidFill>
                  <a:srgbClr val="552421"/>
                </a:solidFill>
                <a:latin typeface="Times New Roman" panose="02020603050405020304" pitchFamily="18" charset="0"/>
                <a:cs typeface="Times New Roman" panose="02020603050405020304" pitchFamily="18" charset="0"/>
              </a:rPr>
              <a:t>Div</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trên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chứa</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tiêu</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đề</a:t>
            </a:r>
            <a:endParaRPr lang="en-US" sz="2200" dirty="0">
              <a:solidFill>
                <a:srgbClr val="552421"/>
              </a:solidFill>
              <a:latin typeface="Times New Roman" panose="02020603050405020304" pitchFamily="18" charset="0"/>
              <a:cs typeface="Times New Roman" panose="02020603050405020304" pitchFamily="18" charset="0"/>
            </a:endParaRPr>
          </a:p>
          <a:p>
            <a:pPr marL="800100" lvl="1" indent="-342900">
              <a:buFont typeface="Wingdings" pitchFamily="2" charset="2"/>
              <a:buChar char="v"/>
            </a:pPr>
            <a:r>
              <a:rPr lang="en-US" sz="2200" dirty="0" err="1" smtClean="0">
                <a:solidFill>
                  <a:srgbClr val="552421"/>
                </a:solidFill>
                <a:latin typeface="Times New Roman" panose="02020603050405020304" pitchFamily="18" charset="0"/>
                <a:cs typeface="Times New Roman" panose="02020603050405020304" pitchFamily="18" charset="0"/>
              </a:rPr>
              <a:t>Div</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dưới</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chứa</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danh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sách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sản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phẩm</a:t>
            </a:r>
            <a:endParaRPr lang="en-US" sz="2200" dirty="0" smtClean="0">
              <a:solidFill>
                <a:srgbClr val="552421"/>
              </a:solidFill>
              <a:latin typeface="Times New Roman" panose="02020603050405020304" pitchFamily="18" charset="0"/>
              <a:cs typeface="Times New Roman" panose="02020603050405020304" pitchFamily="18" charset="0"/>
            </a:endParaRPr>
          </a:p>
          <a:p>
            <a:pPr marL="1257300" lvl="2" indent="-342900">
              <a:buFont typeface="Wingdings" pitchFamily="2" charset="2"/>
              <a:buChar char="v"/>
            </a:pPr>
            <a:r>
              <a:rPr lang="en-US" sz="2200" dirty="0" err="1" smtClean="0">
                <a:solidFill>
                  <a:srgbClr val="552421"/>
                </a:solidFill>
                <a:latin typeface="Times New Roman" panose="02020603050405020304" pitchFamily="18" charset="0"/>
                <a:cs typeface="Times New Roman" panose="02020603050405020304" pitchFamily="18" charset="0"/>
              </a:rPr>
              <a:t>Trong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này</a:t>
            </a:r>
            <a:r>
              <a:rPr lang="en-US" sz="2200" dirty="0" smtClean="0">
                <a:solidFill>
                  <a:srgbClr val="552421"/>
                </a:solidFill>
                <a:latin typeface="Times New Roman" panose="02020603050405020304" pitchFamily="18" charset="0"/>
                <a:cs typeface="Times New Roman" panose="02020603050405020304" pitchFamily="18" charset="0"/>
              </a:rPr>
              <a:t> chia </a:t>
            </a:r>
            <a:r>
              <a:rPr lang="en-US" sz="2200" dirty="0" err="1" smtClean="0">
                <a:solidFill>
                  <a:srgbClr val="552421"/>
                </a:solidFill>
                <a:latin typeface="Times New Roman" panose="02020603050405020304" pitchFamily="18" charset="0"/>
                <a:cs typeface="Times New Roman" panose="02020603050405020304" pitchFamily="18" charset="0"/>
              </a:rPr>
              <a:t>thành</a:t>
            </a:r>
            <a:r>
              <a:rPr lang="en-US" sz="2200" dirty="0" smtClean="0">
                <a:solidFill>
                  <a:srgbClr val="552421"/>
                </a:solidFill>
                <a:latin typeface="Times New Roman" panose="02020603050405020304" pitchFamily="18" charset="0"/>
                <a:cs typeface="Times New Roman" panose="02020603050405020304" pitchFamily="18" charset="0"/>
              </a:rPr>
              <a:t> 4 div </a:t>
            </a:r>
            <a:r>
              <a:rPr lang="en-US" sz="2200" dirty="0" err="1" smtClean="0">
                <a:solidFill>
                  <a:srgbClr val="552421"/>
                </a:solidFill>
                <a:latin typeface="Times New Roman" panose="02020603050405020304" pitchFamily="18" charset="0"/>
                <a:cs typeface="Times New Roman" panose="02020603050405020304" pitchFamily="18" charset="0"/>
              </a:rPr>
              <a:t>nhỏ</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mỗi</a:t>
            </a:r>
            <a:r>
              <a:rPr lang="en-US" sz="2200" dirty="0" smtClean="0">
                <a:solidFill>
                  <a:srgbClr val="552421"/>
                </a:solidFill>
                <a:latin typeface="Times New Roman" panose="02020603050405020304" pitchFamily="18" charset="0"/>
                <a:cs typeface="Times New Roman" panose="02020603050405020304" pitchFamily="18" charset="0"/>
              </a:rPr>
              <a:t> div </a:t>
            </a:r>
            <a:r>
              <a:rPr lang="en-US" sz="2200" dirty="0" err="1" smtClean="0">
                <a:solidFill>
                  <a:srgbClr val="552421"/>
                </a:solidFill>
                <a:latin typeface="Times New Roman" panose="02020603050405020304" pitchFamily="18" charset="0"/>
                <a:cs typeface="Times New Roman" panose="02020603050405020304" pitchFamily="18" charset="0"/>
              </a:rPr>
              <a:t>chứa</a:t>
            </a:r>
            <a:r>
              <a:rPr lang="en-US" sz="2200" dirty="0" smtClean="0">
                <a:solidFill>
                  <a:srgbClr val="552421"/>
                </a:solidFill>
                <a:latin typeface="Times New Roman" panose="02020603050405020304" pitchFamily="18" charset="0"/>
                <a:cs typeface="Times New Roman" panose="02020603050405020304" pitchFamily="18" charset="0"/>
              </a:rPr>
              <a:t> 1 </a:t>
            </a:r>
            <a:r>
              <a:rPr lang="en-US" sz="2200" dirty="0" err="1" smtClean="0">
                <a:solidFill>
                  <a:srgbClr val="552421"/>
                </a:solidFill>
                <a:latin typeface="Times New Roman" panose="02020603050405020304" pitchFamily="18" charset="0"/>
                <a:cs typeface="Times New Roman" panose="02020603050405020304" pitchFamily="18" charset="0"/>
              </a:rPr>
              <a:t>sản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phẩm</a:t>
            </a:r>
            <a:endParaRPr lang="en-US" sz="2200" dirty="0" smtClean="0">
              <a:solidFill>
                <a:srgbClr val="55242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935" y="1394460"/>
            <a:ext cx="9104730" cy="3578384"/>
          </a:xfrm>
          <a:prstGeom prst="rect">
            <a:avLst/>
          </a:prstGeom>
        </p:spPr>
      </p:pic>
      <p:sp>
        <p:nvSpPr>
          <p:cNvPr id="9" name="Rectangle 8"/>
          <p:cNvSpPr/>
          <p:nvPr/>
        </p:nvSpPr>
        <p:spPr>
          <a:xfrm>
            <a:off x="1325880" y="1447800"/>
            <a:ext cx="10119360" cy="3787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p:cNvSpPr/>
          <p:nvPr/>
        </p:nvSpPr>
        <p:spPr>
          <a:xfrm>
            <a:off x="1592580" y="1478280"/>
            <a:ext cx="9441180" cy="426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1584960" y="1958340"/>
            <a:ext cx="9441180" cy="319278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1657935" y="2026920"/>
            <a:ext cx="2220645" cy="3014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p:cNvSpPr/>
          <p:nvPr/>
        </p:nvSpPr>
        <p:spPr>
          <a:xfrm>
            <a:off x="3939540" y="2024618"/>
            <a:ext cx="2220645" cy="3014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p:cNvSpPr/>
          <p:nvPr/>
        </p:nvSpPr>
        <p:spPr>
          <a:xfrm>
            <a:off x="6244590" y="2026920"/>
            <a:ext cx="2220645" cy="3014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p:cNvSpPr/>
          <p:nvPr/>
        </p:nvSpPr>
        <p:spPr>
          <a:xfrm>
            <a:off x="8542020" y="2026920"/>
            <a:ext cx="2220645" cy="30145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55966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6:Xử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Products</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17" y="1546858"/>
            <a:ext cx="6554723" cy="47723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580" y="1510618"/>
            <a:ext cx="4618120" cy="4808637"/>
          </a:xfrm>
          <a:prstGeom prst="rect">
            <a:avLst/>
          </a:prstGeom>
        </p:spPr>
      </p:pic>
      <p:sp>
        <p:nvSpPr>
          <p:cNvPr id="8" name="Rectangle 7"/>
          <p:cNvSpPr/>
          <p:nvPr/>
        </p:nvSpPr>
        <p:spPr>
          <a:xfrm>
            <a:off x="7429300" y="1546858"/>
            <a:ext cx="1211780" cy="274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p:cNvCxnSpPr>
            <a:stCxn id="8" idx="3"/>
          </p:cNvCxnSpPr>
          <p:nvPr/>
        </p:nvCxnSpPr>
        <p:spPr>
          <a:xfrm>
            <a:off x="8641080" y="1684019"/>
            <a:ext cx="32766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968741" y="5775960"/>
            <a:ext cx="2580016" cy="553998"/>
          </a:xfrm>
          <a:prstGeom prst="rect">
            <a:avLst/>
          </a:prstGeom>
          <a:noFill/>
        </p:spPr>
        <p:txBody>
          <a:bodyPr wrap="square" rtlCol="0">
            <a:spAutoFit/>
          </a:bodyPr>
          <a:lstStyle/>
          <a:p>
            <a:r>
              <a:rPr lang="en-US" sz="1000" dirty="0" err="1" smtClean="0">
                <a:solidFill>
                  <a:srgbClr val="FF0000"/>
                </a:solidFill>
              </a:rPr>
              <a:t>Xét</a:t>
            </a:r>
            <a:r>
              <a:rPr lang="en-US" sz="1000" dirty="0" smtClean="0">
                <a:solidFill>
                  <a:srgbClr val="FF0000"/>
                </a:solidFill>
              </a:rPr>
              <a:t> </a:t>
            </a:r>
            <a:r>
              <a:rPr lang="en-US" sz="1000" dirty="0" err="1" smtClean="0">
                <a:solidFill>
                  <a:srgbClr val="FF0000"/>
                </a:solidFill>
              </a:rPr>
              <a:t>đường</a:t>
            </a:r>
            <a:r>
              <a:rPr lang="en-US" sz="1000" dirty="0" smtClean="0">
                <a:solidFill>
                  <a:srgbClr val="FF0000"/>
                </a:solidFill>
              </a:rPr>
              <a:t> </a:t>
            </a:r>
            <a:r>
              <a:rPr lang="en-US" sz="1000" dirty="0" err="1" smtClean="0">
                <a:solidFill>
                  <a:srgbClr val="FF0000"/>
                </a:solidFill>
              </a:rPr>
              <a:t>viền</a:t>
            </a:r>
            <a:r>
              <a:rPr lang="en-US" sz="1000" dirty="0" smtClean="0">
                <a:solidFill>
                  <a:srgbClr val="FF0000"/>
                </a:solidFill>
              </a:rPr>
              <a:t>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tử</a:t>
            </a:r>
            <a:r>
              <a:rPr lang="en-US" sz="1000" dirty="0" smtClean="0">
                <a:solidFill>
                  <a:srgbClr val="FF0000"/>
                </a:solidFill>
              </a:rPr>
              <a:t>, </a:t>
            </a:r>
            <a:r>
              <a:rPr lang="en-US" sz="1000" dirty="0" err="1" smtClean="0">
                <a:solidFill>
                  <a:srgbClr val="FF0000"/>
                </a:solidFill>
              </a:rPr>
              <a:t>bao</a:t>
            </a:r>
            <a:r>
              <a:rPr lang="en-US" sz="1000" dirty="0" smtClean="0">
                <a:solidFill>
                  <a:srgbClr val="FF0000"/>
                </a:solidFill>
              </a:rPr>
              <a:t> </a:t>
            </a:r>
            <a:r>
              <a:rPr lang="en-US" sz="1000" dirty="0" err="1" smtClean="0">
                <a:solidFill>
                  <a:srgbClr val="FF0000"/>
                </a:solidFill>
              </a:rPr>
              <a:t>gồm</a:t>
            </a:r>
            <a:r>
              <a:rPr lang="en-US" sz="1000" dirty="0" smtClean="0">
                <a:solidFill>
                  <a:srgbClr val="FF0000"/>
                </a:solidFill>
              </a:rPr>
              <a:t> 3 </a:t>
            </a:r>
            <a:r>
              <a:rPr lang="en-US" sz="1000" dirty="0" err="1" smtClean="0">
                <a:solidFill>
                  <a:srgbClr val="FF0000"/>
                </a:solidFill>
              </a:rPr>
              <a:t>tham</a:t>
            </a:r>
            <a:r>
              <a:rPr lang="en-US" sz="1000" dirty="0" smtClean="0">
                <a:solidFill>
                  <a:srgbClr val="FF0000"/>
                </a:solidFill>
              </a:rPr>
              <a:t> </a:t>
            </a:r>
            <a:r>
              <a:rPr lang="en-US" sz="1000" dirty="0" err="1" smtClean="0">
                <a:solidFill>
                  <a:srgbClr val="FF0000"/>
                </a:solidFill>
              </a:rPr>
              <a:t>số</a:t>
            </a:r>
            <a:r>
              <a:rPr lang="en-US" sz="1000" dirty="0" smtClean="0">
                <a:solidFill>
                  <a:srgbClr val="FF0000"/>
                </a:solidFill>
              </a:rPr>
              <a:t> </a:t>
            </a:r>
            <a:r>
              <a:rPr lang="en-US" sz="1000" dirty="0" err="1" smtClean="0">
                <a:solidFill>
                  <a:srgbClr val="FF0000"/>
                </a:solidFill>
              </a:rPr>
              <a:t>lần</a:t>
            </a:r>
            <a:r>
              <a:rPr lang="en-US" sz="1000" dirty="0" smtClean="0">
                <a:solidFill>
                  <a:srgbClr val="FF0000"/>
                </a:solidFill>
              </a:rPr>
              <a:t> </a:t>
            </a:r>
            <a:r>
              <a:rPr lang="en-US" sz="1000" dirty="0" err="1" smtClean="0">
                <a:solidFill>
                  <a:srgbClr val="FF0000"/>
                </a:solidFill>
              </a:rPr>
              <a:t>lượt</a:t>
            </a:r>
            <a:r>
              <a:rPr lang="en-US" sz="1000" dirty="0" smtClean="0">
                <a:solidFill>
                  <a:srgbClr val="FF0000"/>
                </a:solidFill>
              </a:rPr>
              <a:t> </a:t>
            </a:r>
            <a:r>
              <a:rPr lang="en-US" sz="1000" dirty="0" err="1" smtClean="0">
                <a:solidFill>
                  <a:srgbClr val="FF0000"/>
                </a:solidFill>
              </a:rPr>
              <a:t>là</a:t>
            </a:r>
            <a:r>
              <a:rPr lang="en-US" sz="1000" dirty="0" smtClean="0">
                <a:solidFill>
                  <a:srgbClr val="FF0000"/>
                </a:solidFill>
              </a:rPr>
              <a:t>:</a:t>
            </a:r>
          </a:p>
          <a:p>
            <a:r>
              <a:rPr lang="en-US" sz="1000" dirty="0" err="1" smtClean="0">
                <a:solidFill>
                  <a:srgbClr val="FF0000"/>
                </a:solidFill>
              </a:rPr>
              <a:t>Độ</a:t>
            </a:r>
            <a:r>
              <a:rPr lang="en-US" sz="1000" dirty="0" smtClean="0">
                <a:solidFill>
                  <a:srgbClr val="FF0000"/>
                </a:solidFill>
              </a:rPr>
              <a:t> </a:t>
            </a:r>
            <a:r>
              <a:rPr lang="en-US" sz="1000" dirty="0" err="1" smtClean="0">
                <a:solidFill>
                  <a:srgbClr val="FF0000"/>
                </a:solidFill>
              </a:rPr>
              <a:t>dày</a:t>
            </a:r>
            <a:r>
              <a:rPr lang="en-US" sz="1000" dirty="0" smtClean="0">
                <a:solidFill>
                  <a:srgbClr val="FF0000"/>
                </a:solidFill>
              </a:rPr>
              <a:t> </a:t>
            </a:r>
            <a:r>
              <a:rPr lang="en-US" sz="1000" dirty="0" err="1" smtClean="0">
                <a:solidFill>
                  <a:srgbClr val="FF0000"/>
                </a:solidFill>
              </a:rPr>
              <a:t>viền</a:t>
            </a:r>
            <a:r>
              <a:rPr lang="en-US" sz="1000" dirty="0" smtClean="0">
                <a:solidFill>
                  <a:srgbClr val="FF0000"/>
                </a:solidFill>
              </a:rPr>
              <a:t>, </a:t>
            </a:r>
            <a:r>
              <a:rPr lang="en-US" sz="1000" dirty="0" err="1" smtClean="0">
                <a:solidFill>
                  <a:srgbClr val="FF0000"/>
                </a:solidFill>
              </a:rPr>
              <a:t>loại</a:t>
            </a:r>
            <a:r>
              <a:rPr lang="en-US" sz="1000" dirty="0" smtClean="0">
                <a:solidFill>
                  <a:srgbClr val="FF0000"/>
                </a:solidFill>
              </a:rPr>
              <a:t> </a:t>
            </a:r>
            <a:r>
              <a:rPr lang="en-US" sz="1000" dirty="0" err="1" smtClean="0">
                <a:solidFill>
                  <a:srgbClr val="FF0000"/>
                </a:solidFill>
              </a:rPr>
              <a:t>đường</a:t>
            </a:r>
            <a:r>
              <a:rPr lang="en-US" sz="1000" dirty="0" smtClean="0">
                <a:solidFill>
                  <a:srgbClr val="FF0000"/>
                </a:solidFill>
              </a:rPr>
              <a:t> </a:t>
            </a:r>
            <a:r>
              <a:rPr lang="en-US" sz="1000" dirty="0" err="1" smtClean="0">
                <a:solidFill>
                  <a:srgbClr val="FF0000"/>
                </a:solidFill>
              </a:rPr>
              <a:t>viền</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a:t>
            </a:r>
            <a:r>
              <a:rPr lang="en-US" sz="1000" dirty="0" err="1" smtClean="0">
                <a:solidFill>
                  <a:srgbClr val="FF0000"/>
                </a:solidFill>
              </a:rPr>
              <a:t>màu</a:t>
            </a:r>
            <a:r>
              <a:rPr lang="en-US" sz="1000" dirty="0" smtClean="0">
                <a:solidFill>
                  <a:srgbClr val="FF0000"/>
                </a:solidFill>
              </a:rPr>
              <a:t> </a:t>
            </a:r>
            <a:r>
              <a:rPr lang="en-US" sz="1000" dirty="0" err="1" smtClean="0">
                <a:solidFill>
                  <a:srgbClr val="FF0000"/>
                </a:solidFill>
              </a:rPr>
              <a:t>viền</a:t>
            </a:r>
            <a:endParaRPr lang="vi-VN" sz="1000" dirty="0">
              <a:solidFill>
                <a:srgbClr val="FF0000"/>
              </a:solidFill>
            </a:endParaRPr>
          </a:p>
        </p:txBody>
      </p:sp>
      <p:cxnSp>
        <p:nvCxnSpPr>
          <p:cNvPr id="19" name="Straight Arrow Connector 18"/>
          <p:cNvCxnSpPr/>
          <p:nvPr/>
        </p:nvCxnSpPr>
        <p:spPr>
          <a:xfrm flipH="1">
            <a:off x="2560320" y="1684019"/>
            <a:ext cx="4868980" cy="833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703820" y="2842260"/>
            <a:ext cx="1767840" cy="236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TextBox 25"/>
          <p:cNvSpPr txBox="1"/>
          <p:nvPr/>
        </p:nvSpPr>
        <p:spPr>
          <a:xfrm>
            <a:off x="9635919" y="2282130"/>
            <a:ext cx="2132951" cy="2092881"/>
          </a:xfrm>
          <a:prstGeom prst="rect">
            <a:avLst/>
          </a:prstGeom>
          <a:noFill/>
        </p:spPr>
        <p:txBody>
          <a:bodyPr wrap="square" rtlCol="0">
            <a:spAutoFit/>
          </a:bodyPr>
          <a:lstStyle/>
          <a:p>
            <a:r>
              <a:rPr lang="en-US" sz="1000" dirty="0" err="1" smtClean="0">
                <a:solidFill>
                  <a:srgbClr val="FF0000"/>
                </a:solidFill>
              </a:rPr>
              <a:t>Mặc</a:t>
            </a:r>
            <a:r>
              <a:rPr lang="en-US" sz="1000" dirty="0" smtClean="0">
                <a:solidFill>
                  <a:srgbClr val="FF0000"/>
                </a:solidFill>
              </a:rPr>
              <a:t> </a:t>
            </a:r>
            <a:r>
              <a:rPr lang="en-US" sz="1000" dirty="0" err="1" smtClean="0">
                <a:solidFill>
                  <a:srgbClr val="FF0000"/>
                </a:solidFill>
              </a:rPr>
              <a:t>định</a:t>
            </a:r>
            <a:r>
              <a:rPr lang="en-US" sz="1000" dirty="0" smtClean="0">
                <a:solidFill>
                  <a:srgbClr val="FF0000"/>
                </a:solidFill>
              </a:rPr>
              <a:t> </a:t>
            </a:r>
            <a:r>
              <a:rPr lang="en-US" sz="1000" dirty="0" err="1" smtClean="0">
                <a:solidFill>
                  <a:srgbClr val="FF0000"/>
                </a:solidFill>
              </a:rPr>
              <a:t>khi</a:t>
            </a:r>
            <a:r>
              <a:rPr lang="en-US" sz="1000" dirty="0" smtClean="0">
                <a:solidFill>
                  <a:srgbClr val="FF0000"/>
                </a:solidFill>
              </a:rPr>
              <a:t> ta </a:t>
            </a:r>
            <a:r>
              <a:rPr lang="en-US" sz="1000" dirty="0" err="1" smtClean="0">
                <a:solidFill>
                  <a:srgbClr val="FF0000"/>
                </a:solidFill>
              </a:rPr>
              <a:t>xét</a:t>
            </a:r>
            <a:r>
              <a:rPr lang="en-US" sz="1000" dirty="0" smtClean="0">
                <a:solidFill>
                  <a:srgbClr val="FF0000"/>
                </a:solidFill>
              </a:rPr>
              <a:t> padding </a:t>
            </a:r>
            <a:r>
              <a:rPr lang="en-US" sz="1000" dirty="0" err="1" smtClean="0">
                <a:solidFill>
                  <a:srgbClr val="FF0000"/>
                </a:solidFill>
              </a:rPr>
              <a:t>cho</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html, </a:t>
            </a:r>
            <a:r>
              <a:rPr lang="en-US" sz="1000" dirty="0" err="1" smtClean="0">
                <a:solidFill>
                  <a:srgbClr val="FF0000"/>
                </a:solidFill>
              </a:rPr>
              <a:t>thẻ</a:t>
            </a:r>
            <a:r>
              <a:rPr lang="en-US" sz="1000" dirty="0" smtClean="0">
                <a:solidFill>
                  <a:srgbClr val="FF0000"/>
                </a:solidFill>
              </a:rPr>
              <a:t> </a:t>
            </a:r>
            <a:r>
              <a:rPr lang="en-US" sz="1000" dirty="0" err="1" smtClean="0">
                <a:solidFill>
                  <a:srgbClr val="FF0000"/>
                </a:solidFill>
              </a:rPr>
              <a:t>đó</a:t>
            </a:r>
            <a:r>
              <a:rPr lang="en-US" sz="1000" dirty="0" smtClean="0">
                <a:solidFill>
                  <a:srgbClr val="FF0000"/>
                </a:solidFill>
              </a:rPr>
              <a:t> </a:t>
            </a:r>
            <a:r>
              <a:rPr lang="en-US" sz="1000" dirty="0" err="1" smtClean="0">
                <a:solidFill>
                  <a:srgbClr val="FF0000"/>
                </a:solidFill>
              </a:rPr>
              <a:t>sẽ</a:t>
            </a:r>
            <a:endParaRPr lang="en-US" sz="1000" dirty="0" smtClean="0">
              <a:solidFill>
                <a:srgbClr val="FF0000"/>
              </a:solidFill>
            </a:endParaRPr>
          </a:p>
          <a:p>
            <a:r>
              <a:rPr lang="en-US" sz="1000" dirty="0" err="1" smtClean="0">
                <a:solidFill>
                  <a:srgbClr val="FF0000"/>
                </a:solidFill>
              </a:rPr>
              <a:t>Có</a:t>
            </a:r>
            <a:r>
              <a:rPr lang="en-US" sz="1000" dirty="0" smtClean="0">
                <a:solidFill>
                  <a:srgbClr val="FF0000"/>
                </a:solidFill>
              </a:rPr>
              <a:t> </a:t>
            </a:r>
            <a:r>
              <a:rPr lang="en-US" sz="1000" dirty="0" err="1" smtClean="0">
                <a:solidFill>
                  <a:srgbClr val="FF0000"/>
                </a:solidFill>
              </a:rPr>
              <a:t>kích</a:t>
            </a:r>
            <a:r>
              <a:rPr lang="en-US" sz="1000" dirty="0" smtClean="0">
                <a:solidFill>
                  <a:srgbClr val="FF0000"/>
                </a:solidFill>
              </a:rPr>
              <a:t> </a:t>
            </a:r>
            <a:r>
              <a:rPr lang="en-US" sz="1000" dirty="0" err="1" smtClean="0">
                <a:solidFill>
                  <a:srgbClr val="FF0000"/>
                </a:solidFill>
              </a:rPr>
              <a:t>thước</a:t>
            </a:r>
            <a:r>
              <a:rPr lang="en-US" sz="1000" dirty="0" smtClean="0">
                <a:solidFill>
                  <a:srgbClr val="FF0000"/>
                </a:solidFill>
              </a:rPr>
              <a:t> </a:t>
            </a:r>
            <a:r>
              <a:rPr lang="en-US" sz="1000" dirty="0" err="1" smtClean="0">
                <a:solidFill>
                  <a:srgbClr val="FF0000"/>
                </a:solidFill>
              </a:rPr>
              <a:t>mới</a:t>
            </a:r>
            <a:r>
              <a:rPr lang="en-US" sz="1000" dirty="0" smtClean="0">
                <a:solidFill>
                  <a:srgbClr val="FF0000"/>
                </a:solidFill>
              </a:rPr>
              <a:t>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kích</a:t>
            </a:r>
            <a:r>
              <a:rPr lang="en-US" sz="1000" dirty="0" smtClean="0">
                <a:solidFill>
                  <a:srgbClr val="FF0000"/>
                </a:solidFill>
              </a:rPr>
              <a:t> </a:t>
            </a:r>
            <a:r>
              <a:rPr lang="en-US" sz="1000" dirty="0" err="1" smtClean="0">
                <a:solidFill>
                  <a:srgbClr val="FF0000"/>
                </a:solidFill>
              </a:rPr>
              <a:t>thước</a:t>
            </a:r>
            <a:r>
              <a:rPr lang="en-US" sz="1000" dirty="0" smtClean="0">
                <a:solidFill>
                  <a:srgbClr val="FF0000"/>
                </a:solidFill>
              </a:rPr>
              <a:t> </a:t>
            </a:r>
            <a:r>
              <a:rPr lang="en-US" sz="1000" dirty="0" err="1" smtClean="0">
                <a:solidFill>
                  <a:srgbClr val="FF0000"/>
                </a:solidFill>
              </a:rPr>
              <a:t>cũ</a:t>
            </a:r>
            <a:r>
              <a:rPr lang="en-US" sz="1000" dirty="0" smtClean="0">
                <a:solidFill>
                  <a:srgbClr val="FF0000"/>
                </a:solidFill>
              </a:rPr>
              <a:t> </a:t>
            </a:r>
            <a:r>
              <a:rPr lang="en-US" sz="1000" dirty="0" err="1" smtClean="0">
                <a:solidFill>
                  <a:srgbClr val="FF0000"/>
                </a:solidFill>
              </a:rPr>
              <a:t>công</a:t>
            </a:r>
            <a:r>
              <a:rPr lang="en-US" sz="1000" dirty="0" smtClean="0">
                <a:solidFill>
                  <a:srgbClr val="FF0000"/>
                </a:solidFill>
              </a:rPr>
              <a:t> </a:t>
            </a:r>
            <a:r>
              <a:rPr lang="en-US" sz="1000" dirty="0" err="1" smtClean="0">
                <a:solidFill>
                  <a:srgbClr val="FF0000"/>
                </a:solidFill>
              </a:rPr>
              <a:t>thêm</a:t>
            </a:r>
            <a:r>
              <a:rPr lang="en-US" sz="1000" dirty="0" smtClean="0">
                <a:solidFill>
                  <a:srgbClr val="FF0000"/>
                </a:solidFill>
              </a:rPr>
              <a:t> padding,</a:t>
            </a:r>
          </a:p>
          <a:p>
            <a:r>
              <a:rPr lang="en-US" sz="1000" dirty="0" smtClean="0">
                <a:solidFill>
                  <a:srgbClr val="FF0000"/>
                </a:solidFill>
              </a:rPr>
              <a:t>Ở </a:t>
            </a:r>
            <a:r>
              <a:rPr lang="en-US" sz="1000" dirty="0" err="1" smtClean="0">
                <a:solidFill>
                  <a:srgbClr val="FF0000"/>
                </a:solidFill>
              </a:rPr>
              <a:t>đây</a:t>
            </a:r>
            <a:r>
              <a:rPr lang="en-US" sz="1000" dirty="0" smtClean="0">
                <a:solidFill>
                  <a:srgbClr val="FF0000"/>
                </a:solidFill>
              </a:rPr>
              <a:t> ta </a:t>
            </a:r>
            <a:r>
              <a:rPr lang="en-US" sz="1000" dirty="0" err="1" smtClean="0">
                <a:solidFill>
                  <a:srgbClr val="FF0000"/>
                </a:solidFill>
              </a:rPr>
              <a:t>chưa</a:t>
            </a:r>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item </a:t>
            </a:r>
            <a:r>
              <a:rPr lang="en-US" sz="1000" dirty="0" err="1" smtClean="0">
                <a:solidFill>
                  <a:srgbClr val="FF0000"/>
                </a:solidFill>
              </a:rPr>
              <a:t>là</a:t>
            </a:r>
            <a:r>
              <a:rPr lang="en-US" sz="1000" dirty="0" smtClean="0">
                <a:solidFill>
                  <a:srgbClr val="FF0000"/>
                </a:solidFill>
              </a:rPr>
              <a:t> 25%, v </a:t>
            </a:r>
            <a:r>
              <a:rPr lang="en-US" sz="1000" dirty="0" err="1" smtClean="0">
                <a:solidFill>
                  <a:srgbClr val="FF0000"/>
                </a:solidFill>
              </a:rPr>
              <a:t>thì</a:t>
            </a:r>
            <a:r>
              <a:rPr lang="en-US" sz="1000" dirty="0" smtClean="0">
                <a:solidFill>
                  <a:srgbClr val="FF0000"/>
                </a:solidFill>
              </a:rPr>
              <a:t> 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a:t>
            </a:r>
            <a:r>
              <a:rPr lang="en-US" sz="1000" dirty="0" err="1" smtClean="0">
                <a:solidFill>
                  <a:srgbClr val="FF0000"/>
                </a:solidFill>
              </a:rPr>
              <a:t>vừa</a:t>
            </a:r>
            <a:r>
              <a:rPr lang="en-US" sz="1000" dirty="0" smtClean="0">
                <a:solidFill>
                  <a:srgbClr val="FF0000"/>
                </a:solidFill>
              </a:rPr>
              <a:t> </a:t>
            </a:r>
            <a:r>
              <a:rPr lang="en-US" sz="1000" dirty="0" err="1" smtClean="0">
                <a:solidFill>
                  <a:srgbClr val="FF0000"/>
                </a:solidFill>
              </a:rPr>
              <a:t>đủ</a:t>
            </a:r>
            <a:r>
              <a:rPr lang="en-US" sz="1000" dirty="0" smtClean="0">
                <a:solidFill>
                  <a:srgbClr val="FF0000"/>
                </a:solidFill>
              </a:rPr>
              <a:t> </a:t>
            </a:r>
          </a:p>
          <a:p>
            <a:r>
              <a:rPr lang="en-US" sz="1000" dirty="0" smtClean="0">
                <a:solidFill>
                  <a:srgbClr val="FF0000"/>
                </a:solidFill>
              </a:rPr>
              <a:t>4 item, </a:t>
            </a:r>
            <a:r>
              <a:rPr lang="en-US" sz="1000" dirty="0" err="1" smtClean="0">
                <a:solidFill>
                  <a:srgbClr val="FF0000"/>
                </a:solidFill>
              </a:rPr>
              <a:t>nếu</a:t>
            </a:r>
            <a:r>
              <a:rPr lang="en-US" sz="1000" dirty="0" smtClean="0">
                <a:solidFill>
                  <a:srgbClr val="FF0000"/>
                </a:solidFill>
              </a:rPr>
              <a:t> </a:t>
            </a:r>
            <a:r>
              <a:rPr lang="en-US" sz="1000" dirty="0" err="1" smtClean="0">
                <a:solidFill>
                  <a:srgbClr val="FF0000"/>
                </a:solidFill>
              </a:rPr>
              <a:t>kích</a:t>
            </a:r>
            <a:r>
              <a:rPr lang="en-US" sz="1000" dirty="0" smtClean="0">
                <a:solidFill>
                  <a:srgbClr val="FF0000"/>
                </a:solidFill>
              </a:rPr>
              <a:t> </a:t>
            </a:r>
            <a:r>
              <a:rPr lang="en-US" sz="1000" dirty="0" err="1" smtClean="0">
                <a:solidFill>
                  <a:srgbClr val="FF0000"/>
                </a:solidFill>
              </a:rPr>
              <a:t>thước</a:t>
            </a:r>
            <a:r>
              <a:rPr lang="en-US" sz="1000" dirty="0" smtClean="0">
                <a:solidFill>
                  <a:srgbClr val="FF0000"/>
                </a:solidFill>
              </a:rPr>
              <a:t> </a:t>
            </a:r>
            <a:r>
              <a:rPr lang="en-US" sz="1000" dirty="0" err="1" smtClean="0">
                <a:solidFill>
                  <a:srgbClr val="FF0000"/>
                </a:solidFill>
              </a:rPr>
              <a:t>mỗi</a:t>
            </a:r>
            <a:r>
              <a:rPr lang="en-US" sz="1000" dirty="0" smtClean="0">
                <a:solidFill>
                  <a:srgbClr val="FF0000"/>
                </a:solidFill>
              </a:rPr>
              <a:t> item </a:t>
            </a:r>
            <a:r>
              <a:rPr lang="en-US" sz="1000" dirty="0" err="1" smtClean="0">
                <a:solidFill>
                  <a:srgbClr val="FF0000"/>
                </a:solidFill>
              </a:rPr>
              <a:t>công</a:t>
            </a:r>
            <a:r>
              <a:rPr lang="en-US" sz="1000" dirty="0" smtClean="0">
                <a:solidFill>
                  <a:srgbClr val="FF0000"/>
                </a:solidFill>
              </a:rPr>
              <a:t> </a:t>
            </a:r>
            <a:r>
              <a:rPr lang="en-US" sz="1000" dirty="0" err="1" smtClean="0">
                <a:solidFill>
                  <a:srgbClr val="FF0000"/>
                </a:solidFill>
              </a:rPr>
              <a:t>thêm</a:t>
            </a:r>
            <a:r>
              <a:rPr lang="en-US" sz="1000" dirty="0" smtClean="0">
                <a:solidFill>
                  <a:srgbClr val="FF0000"/>
                </a:solidFill>
              </a:rPr>
              <a:t> padding </a:t>
            </a:r>
            <a:r>
              <a:rPr lang="en-US" sz="1000" dirty="0" err="1" smtClean="0">
                <a:solidFill>
                  <a:srgbClr val="FF0000"/>
                </a:solidFill>
              </a:rPr>
              <a:t>nữa</a:t>
            </a:r>
            <a:r>
              <a:rPr lang="en-US" sz="1000" dirty="0" smtClean="0">
                <a:solidFill>
                  <a:srgbClr val="FF0000"/>
                </a:solidFill>
              </a:rPr>
              <a:t> </a:t>
            </a:r>
            <a:r>
              <a:rPr lang="en-US" sz="1000" dirty="0" err="1" smtClean="0">
                <a:solidFill>
                  <a:srgbClr val="FF0000"/>
                </a:solidFill>
              </a:rPr>
              <a:t>thì</a:t>
            </a:r>
            <a:r>
              <a:rPr lang="en-US" sz="1000" dirty="0" smtClean="0">
                <a:solidFill>
                  <a:srgbClr val="FF0000"/>
                </a:solidFill>
              </a:rPr>
              <a:t> </a:t>
            </a:r>
          </a:p>
          <a:p>
            <a:r>
              <a:rPr lang="en-US" sz="1000" dirty="0" smtClean="0">
                <a:solidFill>
                  <a:srgbClr val="FF0000"/>
                </a:solidFill>
              </a:rPr>
              <a:t>1 </a:t>
            </a:r>
            <a:r>
              <a:rPr lang="en-US" sz="1000" dirty="0" err="1" smtClean="0">
                <a:solidFill>
                  <a:srgbClr val="FF0000"/>
                </a:solidFill>
              </a:rPr>
              <a:t>hàng</a:t>
            </a:r>
            <a:r>
              <a:rPr lang="en-US" sz="1000" dirty="0" smtClean="0">
                <a:solidFill>
                  <a:srgbClr val="FF0000"/>
                </a:solidFill>
              </a:rPr>
              <a:t> </a:t>
            </a:r>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đủ</a:t>
            </a:r>
            <a:r>
              <a:rPr lang="en-US" sz="1000" dirty="0" smtClean="0">
                <a:solidFill>
                  <a:srgbClr val="FF0000"/>
                </a:solidFill>
              </a:rPr>
              <a:t> </a:t>
            </a:r>
            <a:r>
              <a:rPr lang="en-US" sz="1000" dirty="0" err="1" smtClean="0">
                <a:solidFill>
                  <a:srgbClr val="FF0000"/>
                </a:solidFill>
              </a:rPr>
              <a:t>chỗ</a:t>
            </a:r>
            <a:r>
              <a:rPr lang="en-US" sz="1000" dirty="0" smtClean="0">
                <a:solidFill>
                  <a:srgbClr val="FF0000"/>
                </a:solidFill>
              </a:rPr>
              <a:t> </a:t>
            </a:r>
            <a:r>
              <a:rPr lang="en-US" sz="1000" dirty="0" err="1" smtClean="0">
                <a:solidFill>
                  <a:srgbClr val="FF0000"/>
                </a:solidFill>
              </a:rPr>
              <a:t>chứa</a:t>
            </a:r>
            <a:r>
              <a:rPr lang="en-US" sz="1000" dirty="0" smtClean="0">
                <a:solidFill>
                  <a:srgbClr val="FF0000"/>
                </a:solidFill>
              </a:rPr>
              <a:t>. Do </a:t>
            </a:r>
            <a:r>
              <a:rPr lang="en-US" sz="1000" dirty="0" err="1" smtClean="0">
                <a:solidFill>
                  <a:srgbClr val="FF0000"/>
                </a:solidFill>
              </a:rPr>
              <a:t>đó</a:t>
            </a:r>
            <a:r>
              <a:rPr lang="en-US" sz="1000" dirty="0" smtClean="0">
                <a:solidFill>
                  <a:srgbClr val="FF0000"/>
                </a:solidFill>
              </a:rPr>
              <a:t>, </a:t>
            </a:r>
            <a:r>
              <a:rPr lang="en-US" sz="1000" dirty="0" err="1" smtClean="0">
                <a:solidFill>
                  <a:srgbClr val="FF0000"/>
                </a:solidFill>
              </a:rPr>
              <a:t>thuộc</a:t>
            </a:r>
            <a:r>
              <a:rPr lang="en-US" sz="1000" dirty="0" smtClean="0">
                <a:solidFill>
                  <a:srgbClr val="FF0000"/>
                </a:solidFill>
              </a:rPr>
              <a:t> </a:t>
            </a:r>
            <a:r>
              <a:rPr lang="en-US" sz="1000" dirty="0" err="1" smtClean="0">
                <a:solidFill>
                  <a:srgbClr val="FF0000"/>
                </a:solidFill>
              </a:rPr>
              <a:t>tính</a:t>
            </a:r>
            <a:r>
              <a:rPr lang="en-US" sz="1000" dirty="0" smtClean="0">
                <a:solidFill>
                  <a:srgbClr val="FF0000"/>
                </a:solidFill>
              </a:rPr>
              <a:t> box-sizing </a:t>
            </a:r>
            <a:r>
              <a:rPr lang="en-US" sz="1000" dirty="0" err="1" smtClean="0">
                <a:solidFill>
                  <a:srgbClr val="FF0000"/>
                </a:solidFill>
              </a:rPr>
              <a:t>để</a:t>
            </a:r>
            <a:endParaRPr lang="en-US" sz="1000" dirty="0" smtClean="0">
              <a:solidFill>
                <a:srgbClr val="FF0000"/>
              </a:solidFill>
            </a:endParaRPr>
          </a:p>
          <a:p>
            <a:r>
              <a:rPr lang="en-US" sz="1000" dirty="0" err="1" smtClean="0">
                <a:solidFill>
                  <a:srgbClr val="FF0000"/>
                </a:solidFill>
              </a:rPr>
              <a:t>Khắc</a:t>
            </a:r>
            <a:r>
              <a:rPr lang="en-US" sz="1000" dirty="0" smtClean="0">
                <a:solidFill>
                  <a:srgbClr val="FF0000"/>
                </a:solidFill>
              </a:rPr>
              <a:t> </a:t>
            </a:r>
            <a:r>
              <a:rPr lang="en-US" sz="1000" dirty="0" err="1" smtClean="0">
                <a:solidFill>
                  <a:srgbClr val="FF0000"/>
                </a:solidFill>
              </a:rPr>
              <a:t>phục</a:t>
            </a:r>
            <a:r>
              <a:rPr lang="en-US" sz="1000" dirty="0" smtClean="0">
                <a:solidFill>
                  <a:srgbClr val="FF0000"/>
                </a:solidFill>
              </a:rPr>
              <a:t> </a:t>
            </a:r>
            <a:r>
              <a:rPr lang="en-US" sz="1000" dirty="0" err="1" smtClean="0">
                <a:solidFill>
                  <a:srgbClr val="FF0000"/>
                </a:solidFill>
              </a:rPr>
              <a:t>điều</a:t>
            </a:r>
            <a:r>
              <a:rPr lang="en-US" sz="1000" dirty="0" smtClean="0">
                <a:solidFill>
                  <a:srgbClr val="FF0000"/>
                </a:solidFill>
              </a:rPr>
              <a:t> </a:t>
            </a:r>
            <a:r>
              <a:rPr lang="en-US" sz="1000" dirty="0" err="1" smtClean="0">
                <a:solidFill>
                  <a:srgbClr val="FF0000"/>
                </a:solidFill>
              </a:rPr>
              <a:t>này</a:t>
            </a:r>
            <a:r>
              <a:rPr lang="en-US" sz="1000" dirty="0" smtClean="0">
                <a:solidFill>
                  <a:srgbClr val="FF0000"/>
                </a:solidFill>
              </a:rPr>
              <a:t> ta </a:t>
            </a:r>
            <a:r>
              <a:rPr lang="en-US" sz="1000" dirty="0" err="1" smtClean="0">
                <a:solidFill>
                  <a:srgbClr val="FF0000"/>
                </a:solidFill>
              </a:rPr>
              <a:t>sử</a:t>
            </a:r>
            <a:r>
              <a:rPr lang="en-US" sz="1000" dirty="0" smtClean="0">
                <a:solidFill>
                  <a:srgbClr val="FF0000"/>
                </a:solidFill>
              </a:rPr>
              <a:t> </a:t>
            </a:r>
            <a:r>
              <a:rPr lang="en-US" sz="1000" dirty="0" err="1" smtClean="0">
                <a:solidFill>
                  <a:srgbClr val="FF0000"/>
                </a:solidFill>
              </a:rPr>
              <a:t>dụng</a:t>
            </a:r>
            <a:r>
              <a:rPr lang="en-US" sz="1000" dirty="0" smtClean="0">
                <a:solidFill>
                  <a:srgbClr val="FF0000"/>
                </a:solidFill>
              </a:rPr>
              <a:t> box-sizing,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kích</a:t>
            </a:r>
            <a:r>
              <a:rPr lang="en-US" sz="1000" dirty="0" smtClean="0">
                <a:solidFill>
                  <a:srgbClr val="FF0000"/>
                </a:solidFill>
              </a:rPr>
              <a:t> </a:t>
            </a:r>
            <a:r>
              <a:rPr lang="en-US" sz="1000" dirty="0" err="1" smtClean="0">
                <a:solidFill>
                  <a:srgbClr val="FF0000"/>
                </a:solidFill>
              </a:rPr>
              <a:t>thước</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bị</a:t>
            </a:r>
            <a:r>
              <a:rPr lang="en-US" sz="1000" dirty="0" smtClean="0">
                <a:solidFill>
                  <a:srgbClr val="FF0000"/>
                </a:solidFill>
              </a:rPr>
              <a:t> </a:t>
            </a:r>
            <a:r>
              <a:rPr lang="en-US" sz="1000" dirty="0" err="1" smtClean="0">
                <a:solidFill>
                  <a:srgbClr val="FF0000"/>
                </a:solidFill>
              </a:rPr>
              <a:t>công</a:t>
            </a:r>
            <a:r>
              <a:rPr lang="en-US" sz="1000" dirty="0" smtClean="0">
                <a:solidFill>
                  <a:srgbClr val="FF0000"/>
                </a:solidFill>
              </a:rPr>
              <a:t> </a:t>
            </a:r>
            <a:r>
              <a:rPr lang="en-US" sz="1000" dirty="0" err="1" smtClean="0">
                <a:solidFill>
                  <a:srgbClr val="FF0000"/>
                </a:solidFill>
              </a:rPr>
              <a:t>dồn</a:t>
            </a:r>
            <a:r>
              <a:rPr lang="en-US" sz="1000" dirty="0" smtClean="0">
                <a:solidFill>
                  <a:srgbClr val="FF0000"/>
                </a:solidFill>
              </a:rPr>
              <a:t> padding</a:t>
            </a:r>
            <a:endParaRPr lang="vi-VN" sz="1000" dirty="0">
              <a:solidFill>
                <a:srgbClr val="FF0000"/>
              </a:solidFill>
            </a:endParaRPr>
          </a:p>
        </p:txBody>
      </p:sp>
      <p:sp>
        <p:nvSpPr>
          <p:cNvPr id="22" name="Rectangle 21"/>
          <p:cNvSpPr/>
          <p:nvPr/>
        </p:nvSpPr>
        <p:spPr>
          <a:xfrm>
            <a:off x="7703820" y="5554980"/>
            <a:ext cx="208026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TextBox 28"/>
          <p:cNvSpPr txBox="1"/>
          <p:nvPr/>
        </p:nvSpPr>
        <p:spPr>
          <a:xfrm>
            <a:off x="9052560" y="1483964"/>
            <a:ext cx="2496196" cy="400110"/>
          </a:xfrm>
          <a:prstGeom prst="rect">
            <a:avLst/>
          </a:prstGeom>
          <a:noFill/>
        </p:spPr>
        <p:txBody>
          <a:bodyPr wrap="none" rtlCol="0">
            <a:spAutoFit/>
          </a:bodyPr>
          <a:lstStyle/>
          <a:p>
            <a:r>
              <a:rPr lang="en-US" sz="1000" dirty="0" err="1" smtClean="0">
                <a:solidFill>
                  <a:srgbClr val="FF0000"/>
                </a:solidFill>
              </a:rPr>
              <a:t>Gọi</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thẻ</a:t>
            </a:r>
            <a:r>
              <a:rPr lang="en-US" sz="1000" dirty="0" smtClean="0">
                <a:solidFill>
                  <a:srgbClr val="FF0000"/>
                </a:solidFill>
              </a:rPr>
              <a:t> h1 </a:t>
            </a:r>
            <a:r>
              <a:rPr lang="en-US" sz="1000" dirty="0" err="1" smtClean="0">
                <a:solidFill>
                  <a:srgbClr val="FF0000"/>
                </a:solidFill>
              </a:rPr>
              <a:t>là</a:t>
            </a:r>
            <a:r>
              <a:rPr lang="en-US" sz="1000" dirty="0" smtClean="0">
                <a:solidFill>
                  <a:srgbClr val="FF0000"/>
                </a:solidFill>
              </a:rPr>
              <a:t> con </a:t>
            </a:r>
            <a:r>
              <a:rPr lang="en-US" sz="1000" dirty="0" err="1" smtClean="0">
                <a:solidFill>
                  <a:srgbClr val="FF0000"/>
                </a:solidFill>
              </a:rPr>
              <a:t>trực</a:t>
            </a:r>
            <a:r>
              <a:rPr lang="en-US" sz="1000" dirty="0" smtClean="0">
                <a:solidFill>
                  <a:srgbClr val="FF0000"/>
                </a:solidFill>
              </a:rPr>
              <a:t> </a:t>
            </a:r>
            <a:r>
              <a:rPr lang="en-US" sz="1000" dirty="0" err="1" smtClean="0">
                <a:solidFill>
                  <a:srgbClr val="FF0000"/>
                </a:solidFill>
              </a:rPr>
              <a:t>tiếp</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#product, </a:t>
            </a:r>
          </a:p>
          <a:p>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lồng</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1 </a:t>
            </a:r>
            <a:r>
              <a:rPr lang="en-US" sz="1000" dirty="0" err="1" smtClean="0">
                <a:solidFill>
                  <a:srgbClr val="FF0000"/>
                </a:solidFill>
              </a:rPr>
              <a:t>cấp</a:t>
            </a:r>
            <a:r>
              <a:rPr lang="en-US" sz="1000" dirty="0" smtClean="0">
                <a:solidFill>
                  <a:srgbClr val="FF0000"/>
                </a:solidFill>
              </a:rPr>
              <a:t> </a:t>
            </a:r>
            <a:r>
              <a:rPr lang="en-US" sz="1000" dirty="0" err="1" smtClean="0">
                <a:solidFill>
                  <a:srgbClr val="FF0000"/>
                </a:solidFill>
              </a:rPr>
              <a:t>nào</a:t>
            </a:r>
            <a:r>
              <a:rPr lang="en-US" sz="1000" dirty="0" smtClean="0">
                <a:solidFill>
                  <a:srgbClr val="FF0000"/>
                </a:solidFill>
              </a:rPr>
              <a:t> </a:t>
            </a:r>
            <a:r>
              <a:rPr lang="en-US" sz="1000" dirty="0" err="1" smtClean="0">
                <a:solidFill>
                  <a:srgbClr val="FF0000"/>
                </a:solidFill>
              </a:rPr>
              <a:t>nữa</a:t>
            </a:r>
            <a:endParaRPr lang="vi-VN" sz="1000" dirty="0">
              <a:solidFill>
                <a:srgbClr val="FF0000"/>
              </a:solidFill>
            </a:endParaRPr>
          </a:p>
        </p:txBody>
      </p:sp>
      <p:sp>
        <p:nvSpPr>
          <p:cNvPr id="23" name="Rectangle 22"/>
          <p:cNvSpPr/>
          <p:nvPr/>
        </p:nvSpPr>
        <p:spPr>
          <a:xfrm>
            <a:off x="1165860" y="5665470"/>
            <a:ext cx="1341120" cy="217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5" name="Straight Arrow Connector 24"/>
          <p:cNvCxnSpPr>
            <a:stCxn id="23" idx="3"/>
          </p:cNvCxnSpPr>
          <p:nvPr/>
        </p:nvCxnSpPr>
        <p:spPr>
          <a:xfrm>
            <a:off x="2506980" y="5774055"/>
            <a:ext cx="213360" cy="19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720340" y="5643293"/>
            <a:ext cx="4121641" cy="400110"/>
          </a:xfrm>
          <a:prstGeom prst="rect">
            <a:avLst/>
          </a:prstGeom>
          <a:noFill/>
        </p:spPr>
        <p:txBody>
          <a:bodyPr wrap="none" rtlCol="0">
            <a:spAutoFit/>
          </a:bodyPr>
          <a:lstStyle/>
          <a:p>
            <a:r>
              <a:rPr lang="en-US" sz="1000" dirty="0" err="1" smtClean="0">
                <a:solidFill>
                  <a:srgbClr val="FF0000"/>
                </a:solidFill>
              </a:rPr>
              <a:t>Sau</a:t>
            </a:r>
            <a:r>
              <a:rPr lang="en-US" sz="1000" dirty="0" smtClean="0">
                <a:solidFill>
                  <a:srgbClr val="FF0000"/>
                </a:solidFill>
              </a:rPr>
              <a:t> </a:t>
            </a:r>
            <a:r>
              <a:rPr lang="en-US" sz="1000" dirty="0" err="1" smtClean="0">
                <a:solidFill>
                  <a:srgbClr val="FF0000"/>
                </a:solidFill>
              </a:rPr>
              <a:t>khi</a:t>
            </a:r>
            <a:r>
              <a:rPr lang="en-US" sz="1000" dirty="0" smtClean="0">
                <a:solidFill>
                  <a:srgbClr val="FF0000"/>
                </a:solidFill>
              </a:rPr>
              <a:t> ta float, </a:t>
            </a:r>
            <a:r>
              <a:rPr lang="en-US" sz="1000" dirty="0" err="1" smtClean="0">
                <a:solidFill>
                  <a:srgbClr val="FF0000"/>
                </a:solidFill>
              </a:rPr>
              <a:t>thì</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dưới</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tử</a:t>
            </a:r>
            <a:r>
              <a:rPr lang="en-US" sz="1000" dirty="0" smtClean="0">
                <a:solidFill>
                  <a:srgbClr val="FF0000"/>
                </a:solidFill>
              </a:rPr>
              <a:t> </a:t>
            </a:r>
            <a:r>
              <a:rPr lang="en-US" sz="1000" dirty="0" err="1" smtClean="0">
                <a:solidFill>
                  <a:srgbClr val="FF0000"/>
                </a:solidFill>
              </a:rPr>
              <a:t>cuối</a:t>
            </a:r>
            <a:r>
              <a:rPr lang="en-US" sz="1000" dirty="0" smtClean="0">
                <a:solidFill>
                  <a:srgbClr val="FF0000"/>
                </a:solidFill>
              </a:rPr>
              <a:t> </a:t>
            </a:r>
            <a:r>
              <a:rPr lang="en-US" sz="1000" dirty="0" err="1" smtClean="0">
                <a:solidFill>
                  <a:srgbClr val="FF0000"/>
                </a:solidFill>
              </a:rPr>
              <a:t>cùng</a:t>
            </a:r>
            <a:r>
              <a:rPr lang="en-US" sz="1000" dirty="0" smtClean="0">
                <a:solidFill>
                  <a:srgbClr val="FF0000"/>
                </a:solidFill>
              </a:rPr>
              <a:t>, ta </a:t>
            </a:r>
            <a:r>
              <a:rPr lang="en-US" sz="1000" dirty="0" err="1" smtClean="0">
                <a:solidFill>
                  <a:srgbClr val="FF0000"/>
                </a:solidFill>
              </a:rPr>
              <a:t>phải</a:t>
            </a:r>
            <a:r>
              <a:rPr lang="en-US" sz="1000" dirty="0" smtClean="0">
                <a:solidFill>
                  <a:srgbClr val="FF0000"/>
                </a:solidFill>
              </a:rPr>
              <a:t> clear </a:t>
            </a:r>
            <a:r>
              <a:rPr lang="en-US" sz="1000" dirty="0" err="1" smtClean="0">
                <a:solidFill>
                  <a:srgbClr val="FF0000"/>
                </a:solidFill>
              </a:rPr>
              <a:t>đi</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ko</a:t>
            </a:r>
            <a:r>
              <a:rPr lang="en-US" sz="1000" dirty="0" smtClean="0">
                <a:solidFill>
                  <a:srgbClr val="FF0000"/>
                </a:solidFill>
              </a:rPr>
              <a:t> </a:t>
            </a:r>
            <a:r>
              <a:rPr lang="en-US" sz="1000" dirty="0" err="1" smtClean="0">
                <a:solidFill>
                  <a:srgbClr val="FF0000"/>
                </a:solidFill>
              </a:rPr>
              <a:t>bị</a:t>
            </a:r>
            <a:r>
              <a:rPr lang="en-US" sz="1000" dirty="0" smtClean="0">
                <a:solidFill>
                  <a:srgbClr val="FF0000"/>
                </a:solidFill>
              </a:rPr>
              <a:t> </a:t>
            </a:r>
            <a:r>
              <a:rPr lang="en-US" sz="1000" dirty="0" err="1" smtClean="0">
                <a:solidFill>
                  <a:srgbClr val="FF0000"/>
                </a:solidFill>
              </a:rPr>
              <a:t>ảnh</a:t>
            </a:r>
            <a:endParaRPr lang="en-US" sz="1000" dirty="0" smtClean="0">
              <a:solidFill>
                <a:srgbClr val="FF0000"/>
              </a:solidFill>
            </a:endParaRPr>
          </a:p>
          <a:p>
            <a:r>
              <a:rPr lang="en-US" sz="1000" dirty="0" err="1" smtClean="0">
                <a:solidFill>
                  <a:srgbClr val="FF0000"/>
                </a:solidFill>
              </a:rPr>
              <a:t>Hưởng</a:t>
            </a:r>
            <a:r>
              <a:rPr lang="en-US" sz="1000" dirty="0" smtClean="0">
                <a:solidFill>
                  <a:srgbClr val="FF0000"/>
                </a:solidFill>
              </a:rPr>
              <a:t> </a:t>
            </a:r>
            <a:r>
              <a:rPr lang="en-US" sz="1000" dirty="0" err="1" smtClean="0">
                <a:solidFill>
                  <a:srgbClr val="FF0000"/>
                </a:solidFill>
              </a:rPr>
              <a:t>tới</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bên</a:t>
            </a:r>
            <a:r>
              <a:rPr lang="en-US" sz="1000" dirty="0" smtClean="0">
                <a:solidFill>
                  <a:srgbClr val="FF0000"/>
                </a:solidFill>
              </a:rPr>
              <a:t> </a:t>
            </a:r>
            <a:r>
              <a:rPr lang="en-US" sz="1000" dirty="0" err="1" smtClean="0">
                <a:solidFill>
                  <a:srgbClr val="FF0000"/>
                </a:solidFill>
              </a:rPr>
              <a:t>dưới</a:t>
            </a:r>
            <a:r>
              <a:rPr lang="en-US" sz="1000" dirty="0" smtClean="0">
                <a:solidFill>
                  <a:srgbClr val="FF0000"/>
                </a:solidFill>
              </a:rPr>
              <a:t>, </a:t>
            </a:r>
            <a:r>
              <a:rPr lang="en-US" sz="1000" dirty="0" err="1" smtClean="0">
                <a:solidFill>
                  <a:srgbClr val="FF0000"/>
                </a:solidFill>
              </a:rPr>
              <a:t>bằng</a:t>
            </a:r>
            <a:r>
              <a:rPr lang="en-US" sz="1000" dirty="0" smtClean="0">
                <a:solidFill>
                  <a:srgbClr val="FF0000"/>
                </a:solidFill>
              </a:rPr>
              <a:t> </a:t>
            </a:r>
            <a:r>
              <a:rPr lang="en-US" sz="1000" dirty="0" err="1" smtClean="0">
                <a:solidFill>
                  <a:srgbClr val="FF0000"/>
                </a:solidFill>
              </a:rPr>
              <a:t>cách</a:t>
            </a:r>
            <a:r>
              <a:rPr lang="en-US" sz="1000" dirty="0" smtClean="0">
                <a:solidFill>
                  <a:srgbClr val="FF0000"/>
                </a:solidFill>
              </a:rPr>
              <a:t> </a:t>
            </a:r>
            <a:r>
              <a:rPr lang="en-US" sz="1000" dirty="0" err="1" smtClean="0">
                <a:solidFill>
                  <a:srgbClr val="FF0000"/>
                </a:solidFill>
              </a:rPr>
              <a:t>tạo</a:t>
            </a:r>
            <a:r>
              <a:rPr lang="en-US" sz="1000" dirty="0" smtClean="0">
                <a:solidFill>
                  <a:srgbClr val="FF0000"/>
                </a:solidFill>
              </a:rPr>
              <a:t> class .clear{</a:t>
            </a:r>
            <a:r>
              <a:rPr lang="en-US" sz="1000" dirty="0" err="1" smtClean="0">
                <a:solidFill>
                  <a:srgbClr val="FF0000"/>
                </a:solidFill>
              </a:rPr>
              <a:t>clear:both</a:t>
            </a:r>
            <a:r>
              <a:rPr lang="en-US" sz="1000" dirty="0" smtClean="0">
                <a:solidFill>
                  <a:srgbClr val="FF0000"/>
                </a:solidFill>
              </a:rPr>
              <a:t>}</a:t>
            </a:r>
            <a:endParaRPr lang="vi-VN" sz="1000" dirty="0">
              <a:solidFill>
                <a:srgbClr val="FF0000"/>
              </a:solidFill>
            </a:endParaRPr>
          </a:p>
        </p:txBody>
      </p:sp>
    </p:spTree>
    <p:extLst>
      <p:ext uri="{BB962C8B-B14F-4D97-AF65-F5344CB8AC3E}">
        <p14:creationId xmlns:p14="http://schemas.microsoft.com/office/powerpoint/2010/main" val="870648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REVIEW</a:t>
            </a:r>
            <a:endParaRPr lang="en-US" sz="30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037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Float</a:t>
            </a:r>
          </a:p>
        </p:txBody>
      </p:sp>
      <p:sp>
        <p:nvSpPr>
          <p:cNvPr id="11" name="TextBox 10"/>
          <p:cNvSpPr txBox="1"/>
          <p:nvPr/>
        </p:nvSpPr>
        <p:spPr>
          <a:xfrm>
            <a:off x="546970" y="1691987"/>
            <a:ext cx="11150601" cy="1133965"/>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en-US" sz="2400" dirty="0" err="1">
                <a:solidFill>
                  <a:srgbClr val="552421"/>
                </a:solidFill>
                <a:latin typeface="Times New Roman" panose="02020603050405020304" pitchFamily="18" charset="0"/>
                <a:cs typeface="Times New Roman" panose="02020603050405020304" pitchFamily="18" charset="0"/>
              </a:rPr>
              <a:t>Thuộc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tính</a:t>
            </a:r>
            <a:r>
              <a:rPr lang="en-US" sz="2400" dirty="0">
                <a:solidFill>
                  <a:srgbClr val="552421"/>
                </a:solidFill>
                <a:latin typeface="Times New Roman" panose="02020603050405020304" pitchFamily="18" charset="0"/>
                <a:cs typeface="Times New Roman" panose="02020603050405020304" pitchFamily="18" charset="0"/>
              </a:rPr>
              <a:t> float dung </a:t>
            </a:r>
            <a:r>
              <a:rPr lang="en-US" sz="2400" dirty="0" err="1">
                <a:solidFill>
                  <a:srgbClr val="552421"/>
                </a:solidFill>
                <a:latin typeface="Times New Roman" panose="02020603050405020304" pitchFamily="18" charset="0"/>
                <a:cs typeface="Times New Roman" panose="02020603050405020304" pitchFamily="18" charset="0"/>
              </a:rPr>
              <a:t>để</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đẩy</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các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phần</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tử</a:t>
            </a:r>
            <a:r>
              <a:rPr lang="en-US" sz="2400" dirty="0">
                <a:solidFill>
                  <a:srgbClr val="552421"/>
                </a:solidFill>
                <a:latin typeface="Times New Roman" panose="02020603050405020304" pitchFamily="18" charset="0"/>
                <a:cs typeface="Times New Roman" panose="02020603050405020304" pitchFamily="18" charset="0"/>
              </a:rPr>
              <a:t> sang </a:t>
            </a:r>
            <a:r>
              <a:rPr lang="en-US" sz="2400" dirty="0" err="1">
                <a:solidFill>
                  <a:srgbClr val="552421"/>
                </a:solidFill>
                <a:latin typeface="Times New Roman" panose="02020603050405020304" pitchFamily="18" charset="0"/>
                <a:cs typeface="Times New Roman" panose="02020603050405020304" pitchFamily="18" charset="0"/>
              </a:rPr>
              <a:t>bên</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trai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hoặc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phải</a:t>
            </a:r>
            <a:endParaRPr lang="en-US" sz="2400" dirty="0">
              <a:solidFill>
                <a:srgbClr val="552421"/>
              </a:solidFill>
              <a:latin typeface="Times New Roman" panose="02020603050405020304" pitchFamily="18" charset="0"/>
              <a:cs typeface="Times New Roman" panose="02020603050405020304" pitchFamily="18" charset="0"/>
            </a:endParaRPr>
          </a:p>
          <a:p>
            <a:pPr marL="1371600" lvl="2" indent="-457200">
              <a:lnSpc>
                <a:spcPct val="150000"/>
              </a:lnSpc>
              <a:buFont typeface="Wingdings" panose="05000000000000000000" pitchFamily="2" charset="2"/>
              <a:buChar char="v"/>
            </a:pPr>
            <a:r>
              <a:rPr lang="en-US" sz="2400" dirty="0" err="1">
                <a:solidFill>
                  <a:srgbClr val="552421"/>
                </a:solidFill>
                <a:latin typeface="Times New Roman" panose="02020603050405020304" pitchFamily="18" charset="0"/>
                <a:cs typeface="Times New Roman" panose="02020603050405020304" pitchFamily="18" charset="0"/>
              </a:rPr>
              <a:t>Ví</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dụ</a:t>
            </a:r>
            <a:endParaRPr lang="vi-VN" sz="2400" dirty="0">
              <a:solidFill>
                <a:srgbClr val="55242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73A07E4-59AA-42C3-8A02-ED5E49E94693}"/>
              </a:ext>
            </a:extLst>
          </p:cNvPr>
          <p:cNvSpPr txBox="1"/>
          <p:nvPr/>
        </p:nvSpPr>
        <p:spPr>
          <a:xfrm>
            <a:off x="1606855" y="2990506"/>
            <a:ext cx="345341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Float: left – </a:t>
            </a:r>
            <a:r>
              <a:rPr lang="en-US" sz="2000" dirty="0" err="1">
                <a:latin typeface="Times New Roman" panose="02020603050405020304" pitchFamily="18" charset="0"/>
                <a:cs typeface="Times New Roman" panose="02020603050405020304" pitchFamily="18" charset="0"/>
              </a:rPr>
              <a:t>Đẩy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trái</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FC5A425-EF69-4BF1-BD2F-482B4D4CD6B8}"/>
              </a:ext>
            </a:extLst>
          </p:cNvPr>
          <p:cNvSpPr txBox="1"/>
          <p:nvPr/>
        </p:nvSpPr>
        <p:spPr>
          <a:xfrm>
            <a:off x="6971932" y="3005487"/>
            <a:ext cx="361321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Float: right – </a:t>
            </a:r>
            <a:r>
              <a:rPr lang="en-US" sz="2000" dirty="0" err="1">
                <a:latin typeface="Times New Roman" panose="02020603050405020304" pitchFamily="18" charset="0"/>
                <a:cs typeface="Times New Roman" panose="02020603050405020304" pitchFamily="18" charset="0"/>
              </a:rPr>
              <a:t>Đẩy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4DBFFD9-050D-46A9-86A3-15919329FB5D}"/>
              </a:ext>
            </a:extLst>
          </p:cNvPr>
          <p:cNvPicPr>
            <a:picLocks noChangeAspect="1"/>
          </p:cNvPicPr>
          <p:nvPr/>
        </p:nvPicPr>
        <p:blipFill>
          <a:blip r:embed="rId3"/>
          <a:stretch>
            <a:fillRect/>
          </a:stretch>
        </p:blipFill>
        <p:spPr>
          <a:xfrm>
            <a:off x="6971932" y="3892909"/>
            <a:ext cx="4731798" cy="2661636"/>
          </a:xfrm>
          <a:prstGeom prst="rect">
            <a:avLst/>
          </a:prstGeom>
        </p:spPr>
      </p:pic>
      <p:pic>
        <p:nvPicPr>
          <p:cNvPr id="6" name="Picture 5">
            <a:extLst>
              <a:ext uri="{FF2B5EF4-FFF2-40B4-BE49-F238E27FC236}">
                <a16:creationId xmlns:a16="http://schemas.microsoft.com/office/drawing/2014/main" id="{0B86712E-F4EA-4B3B-B08F-211661ACD022}"/>
              </a:ext>
            </a:extLst>
          </p:cNvPr>
          <p:cNvPicPr>
            <a:picLocks noChangeAspect="1"/>
          </p:cNvPicPr>
          <p:nvPr/>
        </p:nvPicPr>
        <p:blipFill>
          <a:blip r:embed="rId4"/>
          <a:stretch>
            <a:fillRect/>
          </a:stretch>
        </p:blipFill>
        <p:spPr>
          <a:xfrm>
            <a:off x="1376039" y="3862946"/>
            <a:ext cx="4838330" cy="2721561"/>
          </a:xfrm>
          <a:prstGeom prst="rect">
            <a:avLst/>
          </a:prstGeom>
        </p:spPr>
      </p:pic>
    </p:spTree>
    <p:extLst>
      <p:ext uri="{BB962C8B-B14F-4D97-AF65-F5344CB8AC3E}">
        <p14:creationId xmlns:p14="http://schemas.microsoft.com/office/powerpoint/2010/main" val="3253101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Float</a:t>
            </a:r>
          </a:p>
        </p:txBody>
      </p:sp>
      <p:sp>
        <p:nvSpPr>
          <p:cNvPr id="11" name="TextBox 10"/>
          <p:cNvSpPr txBox="1"/>
          <p:nvPr/>
        </p:nvSpPr>
        <p:spPr>
          <a:xfrm>
            <a:off x="4825" y="1024468"/>
            <a:ext cx="12187175" cy="4662815"/>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en-US" sz="2200" dirty="0" err="1">
                <a:solidFill>
                  <a:srgbClr val="552421"/>
                </a:solidFill>
                <a:latin typeface="Times New Roman" panose="02020603050405020304" pitchFamily="18" charset="0"/>
                <a:cs typeface="Times New Roman" panose="02020603050405020304" pitchFamily="18" charset="0"/>
              </a:rPr>
              <a:t>Nguyên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lý</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hoạt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động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của</a:t>
            </a:r>
            <a:r>
              <a:rPr lang="en-US" sz="2200" dirty="0">
                <a:solidFill>
                  <a:srgbClr val="552421"/>
                </a:solidFill>
                <a:latin typeface="Times New Roman" panose="02020603050405020304" pitchFamily="18" charset="0"/>
                <a:cs typeface="Times New Roman" panose="02020603050405020304" pitchFamily="18" charset="0"/>
              </a:rPr>
              <a:t> </a:t>
            </a:r>
            <a:r>
              <a:rPr lang="en-US" sz="2200" b="1" dirty="0">
                <a:solidFill>
                  <a:srgbClr val="552421"/>
                </a:solidFill>
                <a:latin typeface="Times New Roman" panose="02020603050405020304" pitchFamily="18" charset="0"/>
                <a:cs typeface="Times New Roman" panose="02020603050405020304" pitchFamily="18" charset="0"/>
              </a:rPr>
              <a:t>float</a:t>
            </a:r>
            <a:r>
              <a:rPr lang="en-US" sz="2200" dirty="0">
                <a:solidFill>
                  <a:srgbClr val="552421"/>
                </a:solidFill>
                <a:latin typeface="Times New Roman" panose="02020603050405020304" pitchFamily="18" charset="0"/>
                <a:cs typeface="Times New Roman" panose="02020603050405020304" pitchFamily="18" charset="0"/>
              </a:rPr>
              <a:t>:</a:t>
            </a:r>
          </a:p>
          <a:p>
            <a:pPr marL="1828800" lvl="3" indent="-457200">
              <a:lnSpc>
                <a:spcPct val="150000"/>
              </a:lnSpc>
              <a:buFont typeface="Arial" panose="020B0604020202020204" pitchFamily="34" charset="0"/>
              <a:buChar char="•"/>
            </a:pPr>
            <a:r>
              <a:rPr lang="en-US" sz="2200" b="1" dirty="0">
                <a:solidFill>
                  <a:srgbClr val="552421"/>
                </a:solidFill>
                <a:latin typeface="Times New Roman" panose="02020603050405020304" pitchFamily="18" charset="0"/>
                <a:cs typeface="Times New Roman" panose="02020603050405020304" pitchFamily="18" charset="0"/>
              </a:rPr>
              <a:t>Float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ép</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phần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tử</a:t>
            </a:r>
            <a:r>
              <a:rPr lang="en-US" sz="2200" dirty="0">
                <a:solidFill>
                  <a:srgbClr val="552421"/>
                </a:solidFill>
                <a:latin typeface="Times New Roman" panose="02020603050405020304" pitchFamily="18" charset="0"/>
                <a:cs typeface="Times New Roman" panose="02020603050405020304" pitchFamily="18" charset="0"/>
              </a:rPr>
              <a:t> block </a:t>
            </a:r>
            <a:r>
              <a:rPr lang="en-US" sz="2200" dirty="0" err="1">
                <a:solidFill>
                  <a:srgbClr val="552421"/>
                </a:solidFill>
                <a:latin typeface="Times New Roman" panose="02020603050405020304" pitchFamily="18" charset="0"/>
                <a:cs typeface="Times New Roman" panose="02020603050405020304" pitchFamily="18" charset="0"/>
              </a:rPr>
              <a:t>nằm</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trên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cùng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một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hàng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từ</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trái</a:t>
            </a:r>
            <a:r>
              <a:rPr lang="en-US" sz="2200" dirty="0">
                <a:solidFill>
                  <a:srgbClr val="552421"/>
                </a:solidFill>
                <a:latin typeface="Times New Roman" panose="02020603050405020304" pitchFamily="18" charset="0"/>
                <a:cs typeface="Times New Roman" panose="02020603050405020304" pitchFamily="18" charset="0"/>
              </a:rPr>
              <a:t> sang </a:t>
            </a:r>
            <a:r>
              <a:rPr lang="en-US" sz="2200" dirty="0" err="1">
                <a:solidFill>
                  <a:srgbClr val="552421"/>
                </a:solidFill>
                <a:latin typeface="Times New Roman" panose="02020603050405020304" pitchFamily="18" charset="0"/>
                <a:cs typeface="Times New Roman" panose="02020603050405020304" pitchFamily="18" charset="0"/>
              </a:rPr>
              <a:t>phải</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hoặc</a:t>
            </a:r>
            <a:r>
              <a:rPr lang="en-US" sz="2200" dirty="0">
                <a:solidFill>
                  <a:srgbClr val="552421"/>
                </a:solidFill>
                <a:latin typeface="Times New Roman" panose="02020603050405020304" pitchFamily="18" charset="0"/>
                <a:cs typeface="Times New Roman" panose="02020603050405020304" pitchFamily="18" charset="0"/>
              </a:rPr>
              <a:t> ng</a:t>
            </a:r>
            <a:r>
              <a:rPr lang="vi-VN" sz="2200" dirty="0">
                <a:solidFill>
                  <a:srgbClr val="552421"/>
                </a:solidFill>
                <a:latin typeface="Times New Roman" panose="02020603050405020304" pitchFamily="18" charset="0"/>
                <a:cs typeface="Times New Roman" panose="02020603050405020304" pitchFamily="18" charset="0"/>
              </a:rPr>
              <a:t>ư</a:t>
            </a:r>
            <a:r>
              <a:rPr lang="en-US" sz="2200" dirty="0" err="1">
                <a:solidFill>
                  <a:srgbClr val="552421"/>
                </a:solidFill>
                <a:latin typeface="Times New Roman" panose="02020603050405020304" pitchFamily="18" charset="0"/>
                <a:cs typeface="Times New Roman" panose="02020603050405020304" pitchFamily="18" charset="0"/>
              </a:rPr>
              <a:t>ợc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lại</a:t>
            </a: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Arial" panose="020B0604020202020204" pitchFamily="34" charset="0"/>
              <a:buChar char="•"/>
            </a:pPr>
            <a:r>
              <a:rPr lang="en-US" sz="2200" dirty="0" err="1">
                <a:solidFill>
                  <a:srgbClr val="552421"/>
                </a:solidFill>
                <a:latin typeface="Times New Roman" panose="02020603050405020304" pitchFamily="18" charset="0"/>
                <a:cs typeface="Times New Roman" panose="02020603050405020304" pitchFamily="18" charset="0"/>
              </a:rPr>
              <a:t>Nếu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một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hàng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không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đủ</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chỗ</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chứa,các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phần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tử</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sẽ</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trôi</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xuống</a:t>
            </a:r>
            <a:r>
              <a:rPr lang="en-US" sz="2200" dirty="0">
                <a:solidFill>
                  <a:srgbClr val="552421"/>
                </a:solidFill>
                <a:latin typeface="Times New Roman" panose="02020603050405020304" pitchFamily="18" charset="0"/>
                <a:cs typeface="Times New Roman" panose="02020603050405020304" pitchFamily="18" charset="0"/>
              </a:rPr>
              <a:t> hang</a:t>
            </a:r>
          </a:p>
          <a:p>
            <a:pPr marL="1828800" lvl="3" indent="-457200">
              <a:lnSpc>
                <a:spcPct val="150000"/>
              </a:lnSpc>
              <a:buFont typeface="Arial" panose="020B0604020202020204" pitchFamily="34" charset="0"/>
              <a:buChar char="•"/>
            </a:pP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Arial" panose="020B0604020202020204" pitchFamily="34" charset="0"/>
              <a:buChar char="•"/>
            </a:pP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Arial" panose="020B0604020202020204" pitchFamily="34" charset="0"/>
              <a:buChar char="•"/>
            </a:pP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Arial" panose="020B0604020202020204" pitchFamily="34" charset="0"/>
              <a:buChar char="•"/>
            </a:pPr>
            <a:r>
              <a:rPr lang="en-US" sz="2200" dirty="0" err="1">
                <a:solidFill>
                  <a:srgbClr val="552421"/>
                </a:solidFill>
                <a:latin typeface="Times New Roman" panose="02020603050405020304" pitchFamily="18" charset="0"/>
                <a:cs typeface="Times New Roman" panose="02020603050405020304" pitchFamily="18" charset="0"/>
              </a:rPr>
              <a:t>Nếu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phần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tử</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có</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chiều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cao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khác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nhau</a:t>
            </a:r>
            <a:r>
              <a:rPr lang="en-US" sz="2200" dirty="0">
                <a:solidFill>
                  <a:srgbClr val="552421"/>
                </a:solidFill>
                <a:latin typeface="Times New Roman" panose="02020603050405020304" pitchFamily="18" charset="0"/>
                <a:cs typeface="Times New Roman" panose="02020603050405020304" pitchFamily="18" charset="0"/>
              </a:rPr>
              <a:t>, hang </a:t>
            </a:r>
            <a:r>
              <a:rPr lang="en-US" sz="2200" dirty="0" err="1">
                <a:solidFill>
                  <a:srgbClr val="552421"/>
                </a:solidFill>
                <a:latin typeface="Times New Roman" panose="02020603050405020304" pitchFamily="18" charset="0"/>
                <a:cs typeface="Times New Roman" panose="02020603050405020304" pitchFamily="18" charset="0"/>
              </a:rPr>
              <a:t>tiếp</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theo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sẽ</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bắt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đầu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bên</a:t>
            </a:r>
            <a:r>
              <a:rPr lang="en-US" sz="2200" dirty="0">
                <a:solidFill>
                  <a:srgbClr val="552421"/>
                </a:solidFill>
                <a:latin typeface="Times New Roman" panose="02020603050405020304" pitchFamily="18" charset="0"/>
                <a:cs typeface="Times New Roman" panose="02020603050405020304" pitchFamily="18" charset="0"/>
              </a:rPr>
              <a:t> d</a:t>
            </a:r>
            <a:r>
              <a:rPr lang="vi-VN" sz="2200" dirty="0">
                <a:solidFill>
                  <a:srgbClr val="552421"/>
                </a:solidFill>
                <a:latin typeface="Times New Roman" panose="02020603050405020304" pitchFamily="18" charset="0"/>
                <a:cs typeface="Times New Roman" panose="02020603050405020304" pitchFamily="18" charset="0"/>
              </a:rPr>
              <a:t>ư</a:t>
            </a:r>
            <a:r>
              <a:rPr lang="en-US" sz="2200" dirty="0" err="1">
                <a:solidFill>
                  <a:srgbClr val="552421"/>
                </a:solidFill>
                <a:latin typeface="Times New Roman" panose="02020603050405020304" pitchFamily="18" charset="0"/>
                <a:cs typeface="Times New Roman" panose="02020603050405020304" pitchFamily="18" charset="0"/>
              </a:rPr>
              <a:t>ới</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phần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tử</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chiều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cao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thấp</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nhất</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sau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cùng</a:t>
            </a:r>
            <a:endParaRPr lang="en-US" sz="2200" dirty="0">
              <a:solidFill>
                <a:srgbClr val="552421"/>
              </a:solidFill>
              <a:latin typeface="Times New Roman" panose="02020603050405020304" pitchFamily="18" charset="0"/>
              <a:cs typeface="Times New Roman" panose="02020603050405020304" pitchFamily="18" charset="0"/>
            </a:endParaRPr>
          </a:p>
          <a:p>
            <a:pPr marL="1371600" lvl="2" indent="-457200">
              <a:lnSpc>
                <a:spcPct val="150000"/>
              </a:lnSpc>
              <a:buFont typeface="Wingdings" panose="05000000000000000000" pitchFamily="2" charset="2"/>
              <a:buChar char="v"/>
            </a:pPr>
            <a:endParaRPr lang="vi-VN" sz="2200" dirty="0">
              <a:solidFill>
                <a:srgbClr val="55242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0D833B-BCEA-4DD9-A230-4A0A32C3E7E7}"/>
              </a:ext>
            </a:extLst>
          </p:cNvPr>
          <p:cNvPicPr>
            <a:picLocks noChangeAspect="1"/>
          </p:cNvPicPr>
          <p:nvPr/>
        </p:nvPicPr>
        <p:blipFill>
          <a:blip r:embed="rId3"/>
          <a:stretch>
            <a:fillRect/>
          </a:stretch>
        </p:blipFill>
        <p:spPr>
          <a:xfrm>
            <a:off x="1979720" y="2692859"/>
            <a:ext cx="2725445" cy="1326032"/>
          </a:xfrm>
          <a:prstGeom prst="rect">
            <a:avLst/>
          </a:prstGeom>
        </p:spPr>
      </p:pic>
      <p:pic>
        <p:nvPicPr>
          <p:cNvPr id="5" name="Picture 4">
            <a:extLst>
              <a:ext uri="{FF2B5EF4-FFF2-40B4-BE49-F238E27FC236}">
                <a16:creationId xmlns:a16="http://schemas.microsoft.com/office/drawing/2014/main" id="{E43280A0-3678-47BA-8D23-2E51F79969E1}"/>
              </a:ext>
            </a:extLst>
          </p:cNvPr>
          <p:cNvPicPr>
            <a:picLocks noChangeAspect="1"/>
          </p:cNvPicPr>
          <p:nvPr/>
        </p:nvPicPr>
        <p:blipFill>
          <a:blip r:embed="rId4"/>
          <a:stretch>
            <a:fillRect/>
          </a:stretch>
        </p:blipFill>
        <p:spPr>
          <a:xfrm>
            <a:off x="1979721" y="5218404"/>
            <a:ext cx="2725445" cy="1533063"/>
          </a:xfrm>
          <a:prstGeom prst="rect">
            <a:avLst/>
          </a:prstGeom>
        </p:spPr>
      </p:pic>
    </p:spTree>
    <p:extLst>
      <p:ext uri="{BB962C8B-B14F-4D97-AF65-F5344CB8AC3E}">
        <p14:creationId xmlns:p14="http://schemas.microsoft.com/office/powerpoint/2010/main" val="2013524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Float</a:t>
            </a:r>
          </a:p>
        </p:txBody>
      </p:sp>
      <p:sp>
        <p:nvSpPr>
          <p:cNvPr id="11" name="TextBox 10"/>
          <p:cNvSpPr txBox="1"/>
          <p:nvPr/>
        </p:nvSpPr>
        <p:spPr>
          <a:xfrm>
            <a:off x="546970" y="1691987"/>
            <a:ext cx="11150601" cy="2862322"/>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en-US" sz="2400" dirty="0" err="1">
                <a:solidFill>
                  <a:srgbClr val="552421"/>
                </a:solidFill>
                <a:latin typeface="Times New Roman" panose="02020603050405020304" pitchFamily="18" charset="0"/>
                <a:cs typeface="Times New Roman" panose="02020603050405020304" pitchFamily="18" charset="0"/>
              </a:rPr>
              <a:t>Kĩ</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thuật</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a:solidFill>
                  <a:srgbClr val="552421"/>
                </a:solidFill>
                <a:latin typeface="Times New Roman" panose="02020603050405020304" pitchFamily="18" charset="0"/>
                <a:cs typeface="Times New Roman" panose="02020603050405020304" pitchFamily="18" charset="0"/>
              </a:rPr>
              <a:t>clear float</a:t>
            </a:r>
          </a:p>
          <a:p>
            <a:pPr marL="1828800" lvl="3" indent="-457200">
              <a:lnSpc>
                <a:spcPct val="150000"/>
              </a:lnSpc>
              <a:buFont typeface="Wingdings" panose="05000000000000000000" pitchFamily="2" charset="2"/>
              <a:buChar char="§"/>
            </a:pPr>
            <a:r>
              <a:rPr lang="en-US" sz="2400" dirty="0" err="1">
                <a:solidFill>
                  <a:srgbClr val="552421"/>
                </a:solidFill>
                <a:latin typeface="Times New Roman" panose="02020603050405020304" pitchFamily="18" charset="0"/>
                <a:cs typeface="Times New Roman" panose="02020603050405020304" pitchFamily="18" charset="0"/>
              </a:rPr>
              <a:t>Khi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sử</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dụng</a:t>
            </a:r>
            <a:r>
              <a:rPr lang="en-US" sz="2400" dirty="0">
                <a:solidFill>
                  <a:srgbClr val="552421"/>
                </a:solidFill>
                <a:latin typeface="Times New Roman" panose="02020603050405020304" pitchFamily="18" charset="0"/>
                <a:cs typeface="Times New Roman" panose="02020603050405020304" pitchFamily="18" charset="0"/>
              </a:rPr>
              <a:t> float, </a:t>
            </a:r>
            <a:r>
              <a:rPr lang="en-US" sz="2400" dirty="0" err="1">
                <a:solidFill>
                  <a:srgbClr val="552421"/>
                </a:solidFill>
                <a:latin typeface="Times New Roman" panose="02020603050405020304" pitchFamily="18" charset="0"/>
                <a:cs typeface="Times New Roman" panose="02020603050405020304" pitchFamily="18" charset="0"/>
              </a:rPr>
              <a:t>dù</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muốn</a:t>
            </a:r>
            <a:r>
              <a:rPr lang="en-US" sz="2400" dirty="0">
                <a:solidFill>
                  <a:srgbClr val="552421"/>
                </a:solidFill>
                <a:latin typeface="Times New Roman" panose="02020603050405020304" pitchFamily="18" charset="0"/>
                <a:cs typeface="Times New Roman" panose="02020603050405020304" pitchFamily="18" charset="0"/>
              </a:rPr>
              <a:t> hay </a:t>
            </a:r>
            <a:r>
              <a:rPr lang="en-US" sz="2400" dirty="0" err="1">
                <a:solidFill>
                  <a:srgbClr val="552421"/>
                </a:solidFill>
                <a:latin typeface="Times New Roman" panose="02020603050405020304" pitchFamily="18" charset="0"/>
                <a:cs typeface="Times New Roman" panose="02020603050405020304" pitchFamily="18" charset="0"/>
              </a:rPr>
              <a:t>không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thì</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các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phần</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tử</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phía</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sau</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sẽ</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bị</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tác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động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gây</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ra</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lỗi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giao</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diện</a:t>
            </a:r>
            <a:endParaRPr lang="en-US" sz="24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Wingdings" panose="05000000000000000000" pitchFamily="2" charset="2"/>
              <a:buChar char="§"/>
            </a:pPr>
            <a:r>
              <a:rPr lang="en-US" sz="2400" dirty="0" err="1">
                <a:solidFill>
                  <a:srgbClr val="552421"/>
                </a:solidFill>
                <a:latin typeface="Times New Roman" panose="02020603050405020304" pitchFamily="18" charset="0"/>
                <a:cs typeface="Times New Roman" panose="02020603050405020304" pitchFamily="18" charset="0"/>
              </a:rPr>
              <a:t>Sử</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dụng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thuộc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tính</a:t>
            </a:r>
            <a:r>
              <a:rPr lang="en-US" sz="2400" dirty="0">
                <a:solidFill>
                  <a:srgbClr val="552421"/>
                </a:solidFill>
                <a:latin typeface="Times New Roman" panose="02020603050405020304" pitchFamily="18" charset="0"/>
                <a:cs typeface="Times New Roman" panose="02020603050405020304" pitchFamily="18" charset="0"/>
              </a:rPr>
              <a:t> </a:t>
            </a:r>
            <a:r>
              <a:rPr lang="en-US" sz="2400" b="1" dirty="0" err="1" smtClean="0">
                <a:solidFill>
                  <a:srgbClr val="552421"/>
                </a:solidFill>
                <a:latin typeface="Times New Roman" panose="02020603050405020304" pitchFamily="18" charset="0"/>
                <a:cs typeface="Times New Roman" panose="02020603050405020304" pitchFamily="18" charset="0"/>
              </a:rPr>
              <a:t>clear:both</a:t>
            </a:r>
            <a:r>
              <a:rPr lang="en-US" sz="2400" b="1"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ngay</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bên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dưới</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thẻ</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cuối</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cùng</a:t>
            </a:r>
            <a:r>
              <a:rPr lang="en-US" sz="2400" dirty="0" smtClean="0">
                <a:solidFill>
                  <a:srgbClr val="552421"/>
                </a:solidFill>
                <a:latin typeface="Times New Roman" panose="02020603050405020304" pitchFamily="18" charset="0"/>
                <a:cs typeface="Times New Roman" panose="02020603050405020304" pitchFamily="18" charset="0"/>
              </a:rPr>
              <a:t> float</a:t>
            </a:r>
            <a:r>
              <a:rPr lang="en-US" sz="2400" b="1" dirty="0" smtClean="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để</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loại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bỏ</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lỗi</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trên</a:t>
            </a:r>
            <a:endParaRPr lang="vi-VN" sz="2400" dirty="0">
              <a:solidFill>
                <a:srgbClr val="55242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D8C764-9BE6-4DEF-AD2C-979FE73E2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6573" y="4084129"/>
            <a:ext cx="2536993" cy="2375971"/>
          </a:xfrm>
          <a:prstGeom prst="rect">
            <a:avLst/>
          </a:prstGeom>
        </p:spPr>
      </p:pic>
    </p:spTree>
    <p:extLst>
      <p:ext uri="{BB962C8B-B14F-4D97-AF65-F5344CB8AC3E}">
        <p14:creationId xmlns:p14="http://schemas.microsoft.com/office/powerpoint/2010/main" val="2785555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Border</a:t>
            </a:r>
          </a:p>
        </p:txBody>
      </p:sp>
      <p:sp>
        <p:nvSpPr>
          <p:cNvPr id="11" name="TextBox 10"/>
          <p:cNvSpPr txBox="1"/>
          <p:nvPr/>
        </p:nvSpPr>
        <p:spPr>
          <a:xfrm>
            <a:off x="787399" y="1462746"/>
            <a:ext cx="11150601" cy="3416320"/>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vi-VN" sz="2400" dirty="0">
                <a:solidFill>
                  <a:srgbClr val="552421"/>
                </a:solidFill>
                <a:latin typeface="+mj-lt"/>
              </a:rPr>
              <a:t>Thuộc tính border dùng để định dạng đường viền cho phần tử HTML</a:t>
            </a:r>
            <a:r>
              <a:rPr lang="vi-VN" sz="2400" dirty="0">
                <a:latin typeface="+mj-lt"/>
              </a:rPr>
              <a:t>.</a:t>
            </a:r>
            <a:endParaRPr lang="en-US" sz="2400" dirty="0">
              <a:latin typeface="+mj-lt"/>
            </a:endParaRPr>
          </a:p>
          <a:p>
            <a:pPr marL="800100" lvl="1" indent="-342900">
              <a:lnSpc>
                <a:spcPct val="150000"/>
              </a:lnSpc>
              <a:buFont typeface="Wingdings" panose="05000000000000000000" pitchFamily="2" charset="2"/>
              <a:buChar char="ü"/>
            </a:pPr>
            <a:r>
              <a:rPr lang="en-US" sz="2400" dirty="0">
                <a:solidFill>
                  <a:srgbClr val="552421"/>
                </a:solidFill>
                <a:latin typeface="Times New Roman" panose="02020603050405020304" pitchFamily="18" charset="0"/>
                <a:cs typeface="Times New Roman" panose="02020603050405020304" pitchFamily="18" charset="0"/>
              </a:rPr>
              <a:t>Một số thuộc tính border:</a:t>
            </a:r>
          </a:p>
          <a:p>
            <a:pPr marL="1371600" lvl="2" indent="-457200">
              <a:lnSpc>
                <a:spcPct val="150000"/>
              </a:lnSpc>
              <a:buFont typeface="Wingdings" panose="05000000000000000000" pitchFamily="2" charset="2"/>
              <a:buChar char="§"/>
            </a:pPr>
            <a:r>
              <a:rPr lang="vi-VN" sz="2400" dirty="0">
                <a:latin typeface="+mj-lt"/>
              </a:rPr>
              <a:t>Border-style (Thiết lập kiểu đường viền) : dotted | dashed | solid | double...</a:t>
            </a:r>
          </a:p>
          <a:p>
            <a:pPr marL="1371600" lvl="2" indent="-457200">
              <a:lnSpc>
                <a:spcPct val="150000"/>
              </a:lnSpc>
              <a:buFont typeface="Wingdings" panose="05000000000000000000" pitchFamily="2" charset="2"/>
              <a:buChar char="§"/>
            </a:pPr>
            <a:r>
              <a:rPr lang="vi-VN" sz="2400" dirty="0">
                <a:latin typeface="+mj-lt"/>
              </a:rPr>
              <a:t>Border-width (Thiết lập độ dày của đường viền)</a:t>
            </a:r>
          </a:p>
          <a:p>
            <a:pPr marL="1371600" lvl="2" indent="-457200">
              <a:lnSpc>
                <a:spcPct val="150000"/>
              </a:lnSpc>
              <a:buFont typeface="Wingdings" panose="05000000000000000000" pitchFamily="2" charset="2"/>
              <a:buChar char="§"/>
            </a:pPr>
            <a:r>
              <a:rPr lang="vi-VN" sz="2400" dirty="0">
                <a:latin typeface="+mj-lt"/>
              </a:rPr>
              <a:t>Border-color (Thiết lập màu của đường viền)</a:t>
            </a:r>
          </a:p>
          <a:p>
            <a:pPr marL="1371600" lvl="2" indent="-457200">
              <a:lnSpc>
                <a:spcPct val="150000"/>
              </a:lnSpc>
              <a:buFont typeface="Wingdings" panose="05000000000000000000" pitchFamily="2" charset="2"/>
              <a:buChar char="§"/>
            </a:pPr>
            <a:endParaRPr lang="en-US" sz="2400" b="1" dirty="0">
              <a:solidFill>
                <a:srgbClr val="55242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549" y="4406751"/>
            <a:ext cx="5210902" cy="213389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6759" y="4406751"/>
            <a:ext cx="2080383" cy="2133898"/>
          </a:xfrm>
          <a:prstGeom prst="rect">
            <a:avLst/>
          </a:prstGeom>
        </p:spPr>
      </p:pic>
    </p:spTree>
    <p:extLst>
      <p:ext uri="{BB962C8B-B14F-4D97-AF65-F5344CB8AC3E}">
        <p14:creationId xmlns:p14="http://schemas.microsoft.com/office/powerpoint/2010/main" val="68438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Internal Style Sheet</a:t>
            </a:r>
          </a:p>
        </p:txBody>
      </p:sp>
      <p:sp>
        <p:nvSpPr>
          <p:cNvPr id="8" name="TextBox 7"/>
          <p:cNvSpPr txBox="1"/>
          <p:nvPr/>
        </p:nvSpPr>
        <p:spPr>
          <a:xfrm>
            <a:off x="787400" y="2109553"/>
            <a:ext cx="10617199"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Embedding Style Sheet</a:t>
            </a:r>
          </a:p>
          <a:p>
            <a:pPr marL="342900" indent="-342900">
              <a:buFont typeface="Arial" panose="020B0604020202020204" pitchFamily="34" charset="0"/>
              <a:buChar char="•"/>
            </a:pPr>
            <a:endParaRPr lang="en-US" sz="2400" i="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CSS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&lt;style&gt;</a:t>
            </a:r>
            <a:r>
              <a:rPr lang="en-US" sz="2400" i="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&lt;head&gt;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HTML</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HTML</a:t>
            </a:r>
          </a:p>
        </p:txBody>
      </p:sp>
      <p:sp>
        <p:nvSpPr>
          <p:cNvPr id="2" name="Slide Number Placeholder 1"/>
          <p:cNvSpPr>
            <a:spLocks noGrp="1"/>
          </p:cNvSpPr>
          <p:nvPr>
            <p:ph type="sldNum" sz="quarter" idx="12"/>
          </p:nvPr>
        </p:nvSpPr>
        <p:spPr/>
        <p:txBody>
          <a:bodyPr/>
          <a:lstStyle/>
          <a:p>
            <a:fld id="{8931F062-0CA5-4043-8829-FDCDBC838870}" type="slidenum">
              <a:rPr lang="en-US" smtClean="0"/>
              <a:t>7</a:t>
            </a:fld>
            <a:endParaRPr lang="en-US"/>
          </a:p>
        </p:txBody>
      </p:sp>
    </p:spTree>
    <p:extLst>
      <p:ext uri="{BB962C8B-B14F-4D97-AF65-F5344CB8AC3E}">
        <p14:creationId xmlns:p14="http://schemas.microsoft.com/office/powerpoint/2010/main" val="2605494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7:Xử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Banner</a:t>
            </a:r>
            <a:endParaRPr lang="en-US" sz="3000" dirty="0">
              <a:solidFill>
                <a:srgbClr val="55242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76" y="2003891"/>
            <a:ext cx="10058400" cy="3339703"/>
          </a:xfrm>
          <a:prstGeom prst="rect">
            <a:avLst/>
          </a:prstGeom>
        </p:spPr>
      </p:pic>
    </p:spTree>
    <p:extLst>
      <p:ext uri="{BB962C8B-B14F-4D97-AF65-F5344CB8AC3E}">
        <p14:creationId xmlns:p14="http://schemas.microsoft.com/office/powerpoint/2010/main" val="1126968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err="1" smtClean="0">
                <a:solidFill>
                  <a:srgbClr val="552421"/>
                </a:solidFill>
                <a:latin typeface="Times New Roman" panose="02020603050405020304" pitchFamily="18" charset="0"/>
                <a:cs typeface="Times New Roman" panose="02020603050405020304" pitchFamily="18" charset="0"/>
              </a:rPr>
              <a:t>Bước</a:t>
            </a:r>
            <a:r>
              <a:rPr lang="en-US" sz="3000" dirty="0" smtClean="0">
                <a:solidFill>
                  <a:srgbClr val="552421"/>
                </a:solidFill>
                <a:latin typeface="Times New Roman" panose="02020603050405020304" pitchFamily="18" charset="0"/>
                <a:cs typeface="Times New Roman" panose="02020603050405020304" pitchFamily="18" charset="0"/>
              </a:rPr>
              <a:t> 7:Xử </a:t>
            </a:r>
            <a:r>
              <a:rPr lang="en-US" sz="3000" dirty="0" err="1" smtClean="0">
                <a:solidFill>
                  <a:srgbClr val="552421"/>
                </a:solidFill>
                <a:latin typeface="Times New Roman" panose="02020603050405020304" pitchFamily="18" charset="0"/>
                <a:cs typeface="Times New Roman" panose="02020603050405020304" pitchFamily="18" charset="0"/>
              </a:rPr>
              <a:t>lý</a:t>
            </a:r>
            <a:r>
              <a:rPr lang="en-US" sz="3000" dirty="0" smtClean="0">
                <a:solidFill>
                  <a:srgbClr val="552421"/>
                </a:solidFill>
                <a:latin typeface="Times New Roman" panose="02020603050405020304" pitchFamily="18" charset="0"/>
                <a:cs typeface="Times New Roman" panose="02020603050405020304" pitchFamily="18" charset="0"/>
              </a:rPr>
              <a:t> </a:t>
            </a:r>
            <a:r>
              <a:rPr lang="en-US" sz="3000" dirty="0" err="1" smtClean="0">
                <a:solidFill>
                  <a:srgbClr val="552421"/>
                </a:solidFill>
                <a:latin typeface="Times New Roman" panose="02020603050405020304" pitchFamily="18" charset="0"/>
                <a:cs typeface="Times New Roman" panose="02020603050405020304" pitchFamily="18" charset="0"/>
              </a:rPr>
              <a:t>phần</a:t>
            </a:r>
            <a:r>
              <a:rPr lang="en-US" sz="3000" dirty="0" smtClean="0">
                <a:solidFill>
                  <a:srgbClr val="552421"/>
                </a:solidFill>
                <a:latin typeface="Times New Roman" panose="02020603050405020304" pitchFamily="18" charset="0"/>
                <a:cs typeface="Times New Roman" panose="02020603050405020304" pitchFamily="18" charset="0"/>
              </a:rPr>
              <a:t> Banner</a:t>
            </a:r>
            <a:endParaRPr lang="en-US" sz="3000" dirty="0">
              <a:solidFill>
                <a:srgbClr val="55242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25991" y="1395318"/>
            <a:ext cx="2671312" cy="446276"/>
          </a:xfrm>
          <a:prstGeom prst="rect">
            <a:avLst/>
          </a:prstGeom>
          <a:noFill/>
          <a:ln>
            <a:solidFill>
              <a:schemeClr val="accent6">
                <a:lumMod val="75000"/>
              </a:schemeClr>
            </a:solidFill>
          </a:ln>
        </p:spPr>
        <p:txBody>
          <a:bodyPr wrap="square" rtlCol="0">
            <a:spAutoFit/>
          </a:bodyPr>
          <a:lstStyle/>
          <a:p>
            <a:pPr algn="ctr"/>
            <a:r>
              <a:rPr lang="en-US" sz="2300" dirty="0" smtClean="0">
                <a:solidFill>
                  <a:srgbClr val="552421"/>
                </a:solidFill>
                <a:latin typeface="Times New Roman" panose="02020603050405020304" pitchFamily="18" charset="0"/>
                <a:cs typeface="Times New Roman" panose="02020603050405020304" pitchFamily="18" charset="0"/>
              </a:rPr>
              <a:t>HTML</a:t>
            </a:r>
            <a:endParaRPr lang="en-US" sz="23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1" y="2164080"/>
            <a:ext cx="4823878" cy="2872989"/>
          </a:xfrm>
          <a:prstGeom prst="rect">
            <a:avLst/>
          </a:prstGeom>
        </p:spPr>
      </p:pic>
      <p:sp>
        <p:nvSpPr>
          <p:cNvPr id="8" name="TextBox 7"/>
          <p:cNvSpPr txBox="1"/>
          <p:nvPr/>
        </p:nvSpPr>
        <p:spPr>
          <a:xfrm>
            <a:off x="6161326" y="1479138"/>
            <a:ext cx="2671312" cy="446276"/>
          </a:xfrm>
          <a:prstGeom prst="rect">
            <a:avLst/>
          </a:prstGeom>
          <a:noFill/>
          <a:ln>
            <a:solidFill>
              <a:schemeClr val="accent6">
                <a:lumMod val="75000"/>
              </a:schemeClr>
            </a:solidFill>
          </a:ln>
        </p:spPr>
        <p:txBody>
          <a:bodyPr wrap="square" rtlCol="0">
            <a:spAutoFit/>
          </a:bodyPr>
          <a:lstStyle/>
          <a:p>
            <a:pPr algn="ctr"/>
            <a:r>
              <a:rPr lang="en-US" sz="2300" dirty="0" smtClean="0">
                <a:solidFill>
                  <a:srgbClr val="552421"/>
                </a:solidFill>
                <a:latin typeface="Times New Roman" panose="02020603050405020304" pitchFamily="18" charset="0"/>
                <a:cs typeface="Times New Roman" panose="02020603050405020304" pitchFamily="18" charset="0"/>
              </a:rPr>
              <a:t>CSS</a:t>
            </a:r>
            <a:endParaRPr lang="en-US" sz="2300" dirty="0">
              <a:solidFill>
                <a:srgbClr val="55242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164079"/>
            <a:ext cx="5894456" cy="4369069"/>
          </a:xfrm>
          <a:prstGeom prst="rect">
            <a:avLst/>
          </a:prstGeom>
        </p:spPr>
      </p:pic>
      <p:sp>
        <p:nvSpPr>
          <p:cNvPr id="14" name="Rectangle 13"/>
          <p:cNvSpPr/>
          <p:nvPr/>
        </p:nvSpPr>
        <p:spPr>
          <a:xfrm>
            <a:off x="7391400" y="3505200"/>
            <a:ext cx="1219200" cy="274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p:cNvSpPr txBox="1"/>
          <p:nvPr/>
        </p:nvSpPr>
        <p:spPr>
          <a:xfrm>
            <a:off x="8724898" y="3543662"/>
            <a:ext cx="2986715" cy="246221"/>
          </a:xfrm>
          <a:prstGeom prst="rect">
            <a:avLst/>
          </a:prstGeom>
          <a:noFill/>
        </p:spPr>
        <p:txBody>
          <a:bodyPr wrap="none" rtlCol="0">
            <a:spAutoFit/>
          </a:bodyPr>
          <a:lstStyle/>
          <a:p>
            <a:r>
              <a:rPr lang="en-US" sz="1000" dirty="0" err="1" smtClean="0">
                <a:solidFill>
                  <a:srgbClr val="FF0000"/>
                </a:solidFill>
              </a:rPr>
              <a:t>Hệ</a:t>
            </a:r>
            <a:r>
              <a:rPr lang="en-US" sz="1000" dirty="0" smtClean="0">
                <a:solidFill>
                  <a:srgbClr val="FF0000"/>
                </a:solidFill>
              </a:rPr>
              <a:t> </a:t>
            </a:r>
            <a:r>
              <a:rPr lang="en-US" sz="1000" dirty="0" err="1" smtClean="0">
                <a:solidFill>
                  <a:srgbClr val="FF0000"/>
                </a:solidFill>
              </a:rPr>
              <a:t>màu</a:t>
            </a:r>
            <a:r>
              <a:rPr lang="en-US" sz="1000" dirty="0" smtClean="0">
                <a:solidFill>
                  <a:srgbClr val="FF0000"/>
                </a:solidFill>
              </a:rPr>
              <a:t> </a:t>
            </a:r>
            <a:r>
              <a:rPr lang="en-US" sz="1000" dirty="0" err="1" smtClean="0">
                <a:solidFill>
                  <a:srgbClr val="FF0000"/>
                </a:solidFill>
              </a:rPr>
              <a:t>rgba</a:t>
            </a:r>
            <a:r>
              <a:rPr lang="en-US" sz="1000" dirty="0" smtClean="0">
                <a:solidFill>
                  <a:srgbClr val="FF0000"/>
                </a:solidFill>
              </a:rPr>
              <a:t> </a:t>
            </a:r>
            <a:r>
              <a:rPr lang="en-US" sz="1000" dirty="0" err="1" smtClean="0">
                <a:solidFill>
                  <a:srgbClr val="FF0000"/>
                </a:solidFill>
              </a:rPr>
              <a:t>với</a:t>
            </a:r>
            <a:r>
              <a:rPr lang="en-US" sz="1000" dirty="0" smtClean="0">
                <a:solidFill>
                  <a:srgbClr val="FF0000"/>
                </a:solidFill>
              </a:rPr>
              <a:t> a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độ</a:t>
            </a:r>
            <a:r>
              <a:rPr lang="en-US" sz="1000" dirty="0" smtClean="0">
                <a:solidFill>
                  <a:srgbClr val="FF0000"/>
                </a:solidFill>
              </a:rPr>
              <a:t> </a:t>
            </a:r>
            <a:r>
              <a:rPr lang="en-US" sz="1000" dirty="0" err="1" smtClean="0">
                <a:solidFill>
                  <a:srgbClr val="FF0000"/>
                </a:solidFill>
              </a:rPr>
              <a:t>trong</a:t>
            </a:r>
            <a:r>
              <a:rPr lang="en-US" sz="1000" dirty="0" smtClean="0">
                <a:solidFill>
                  <a:srgbClr val="FF0000"/>
                </a:solidFill>
              </a:rPr>
              <a:t> </a:t>
            </a:r>
            <a:r>
              <a:rPr lang="en-US" sz="1000" dirty="0" err="1" smtClean="0">
                <a:solidFill>
                  <a:srgbClr val="FF0000"/>
                </a:solidFill>
              </a:rPr>
              <a:t>suốt</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màu</a:t>
            </a:r>
            <a:r>
              <a:rPr lang="en-US" sz="1000" dirty="0" smtClean="0">
                <a:solidFill>
                  <a:srgbClr val="FF0000"/>
                </a:solidFill>
              </a:rPr>
              <a:t>, </a:t>
            </a:r>
            <a:r>
              <a:rPr lang="en-US" sz="1000" dirty="0" err="1" smtClean="0">
                <a:solidFill>
                  <a:srgbClr val="FF0000"/>
                </a:solidFill>
              </a:rPr>
              <a:t>từ</a:t>
            </a:r>
            <a:r>
              <a:rPr lang="en-US" sz="1000" dirty="0" smtClean="0">
                <a:solidFill>
                  <a:srgbClr val="FF0000"/>
                </a:solidFill>
              </a:rPr>
              <a:t>  0 -&gt; 1</a:t>
            </a:r>
            <a:endParaRPr lang="vi-VN" sz="1000" dirty="0">
              <a:solidFill>
                <a:srgbClr val="FF0000"/>
              </a:solidFill>
            </a:endParaRPr>
          </a:p>
        </p:txBody>
      </p:sp>
      <p:sp>
        <p:nvSpPr>
          <p:cNvPr id="17" name="Rectangle 16"/>
          <p:cNvSpPr/>
          <p:nvPr/>
        </p:nvSpPr>
        <p:spPr>
          <a:xfrm>
            <a:off x="6263640" y="3779520"/>
            <a:ext cx="173736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p:cNvSpPr txBox="1"/>
          <p:nvPr/>
        </p:nvSpPr>
        <p:spPr>
          <a:xfrm>
            <a:off x="8202544" y="3833584"/>
            <a:ext cx="3989456" cy="1477328"/>
          </a:xfrm>
          <a:prstGeom prst="rect">
            <a:avLst/>
          </a:prstGeom>
          <a:noFill/>
        </p:spPr>
        <p:txBody>
          <a:bodyPr wrap="square" rtlCol="0">
            <a:spAutoFit/>
          </a:bodyPr>
          <a:lstStyle/>
          <a:p>
            <a:r>
              <a:rPr lang="en-US" sz="1000" dirty="0" smtClean="0">
                <a:solidFill>
                  <a:srgbClr val="FF0000"/>
                </a:solidFill>
              </a:rPr>
              <a:t>Bo </a:t>
            </a:r>
            <a:r>
              <a:rPr lang="en-US" sz="1000" dirty="0" err="1" smtClean="0">
                <a:solidFill>
                  <a:srgbClr val="FF0000"/>
                </a:solidFill>
              </a:rPr>
              <a:t>tròn</a:t>
            </a:r>
            <a:r>
              <a:rPr lang="en-US" sz="1000" dirty="0" smtClean="0">
                <a:solidFill>
                  <a:srgbClr val="FF0000"/>
                </a:solidFill>
              </a:rPr>
              <a:t> </a:t>
            </a:r>
            <a:r>
              <a:rPr lang="en-US" sz="1000" dirty="0" err="1" smtClean="0">
                <a:solidFill>
                  <a:srgbClr val="FF0000"/>
                </a:solidFill>
              </a:rPr>
              <a:t>góc</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tử</a:t>
            </a:r>
            <a:r>
              <a:rPr lang="en-US" sz="1000" dirty="0" smtClean="0">
                <a:solidFill>
                  <a:srgbClr val="FF0000"/>
                </a:solidFill>
              </a:rPr>
              <a:t>, </a:t>
            </a:r>
            <a:r>
              <a:rPr lang="en-US" sz="1000" dirty="0" err="1" smtClean="0">
                <a:solidFill>
                  <a:srgbClr val="FF0000"/>
                </a:solidFill>
              </a:rPr>
              <a:t>với</a:t>
            </a:r>
            <a:r>
              <a:rPr lang="en-US" sz="1000" dirty="0" smtClean="0">
                <a:solidFill>
                  <a:srgbClr val="FF0000"/>
                </a:solidFill>
              </a:rPr>
              <a:t> width, height = </a:t>
            </a:r>
            <a:r>
              <a:rPr lang="en-US" sz="1000" dirty="0" err="1" smtClean="0">
                <a:solidFill>
                  <a:srgbClr val="FF0000"/>
                </a:solidFill>
              </a:rPr>
              <a:t>nhau</a:t>
            </a:r>
            <a:r>
              <a:rPr lang="en-US" sz="1000" dirty="0" smtClean="0">
                <a:solidFill>
                  <a:srgbClr val="FF0000"/>
                </a:solidFill>
              </a:rPr>
              <a:t> </a:t>
            </a:r>
            <a:r>
              <a:rPr lang="en-US" sz="1000" dirty="0" err="1" smtClean="0">
                <a:solidFill>
                  <a:srgbClr val="FF0000"/>
                </a:solidFill>
              </a:rPr>
              <a:t>và</a:t>
            </a:r>
            <a:r>
              <a:rPr lang="en-US" sz="1000" dirty="0" smtClean="0">
                <a:solidFill>
                  <a:srgbClr val="FF0000"/>
                </a:solidFill>
              </a:rPr>
              <a:t> border-radius: 50% </a:t>
            </a:r>
          </a:p>
          <a:p>
            <a:r>
              <a:rPr lang="en-US" sz="1000" dirty="0" err="1" smtClean="0">
                <a:solidFill>
                  <a:srgbClr val="FF0000"/>
                </a:solidFill>
              </a:rPr>
              <a:t>sẽ</a:t>
            </a:r>
            <a:r>
              <a:rPr lang="en-US" sz="1000" dirty="0" smtClean="0">
                <a:solidFill>
                  <a:srgbClr val="FF0000"/>
                </a:solidFill>
              </a:rPr>
              <a:t> </a:t>
            </a:r>
            <a:r>
              <a:rPr lang="en-US" sz="1000" dirty="0" err="1" smtClean="0">
                <a:solidFill>
                  <a:srgbClr val="FF0000"/>
                </a:solidFill>
              </a:rPr>
              <a:t>tạo</a:t>
            </a:r>
            <a:r>
              <a:rPr lang="en-US" sz="1000" dirty="0" smtClean="0">
                <a:solidFill>
                  <a:srgbClr val="FF0000"/>
                </a:solidFill>
              </a:rPr>
              <a:t> </a:t>
            </a:r>
            <a:r>
              <a:rPr lang="en-US" sz="1000" dirty="0" err="1" smtClean="0">
                <a:solidFill>
                  <a:srgbClr val="FF0000"/>
                </a:solidFill>
              </a:rPr>
              <a:t>đc</a:t>
            </a:r>
            <a:r>
              <a:rPr lang="en-US" sz="1000" dirty="0" smtClean="0">
                <a:solidFill>
                  <a:srgbClr val="FF0000"/>
                </a:solidFill>
              </a:rPr>
              <a:t> </a:t>
            </a:r>
            <a:r>
              <a:rPr lang="en-US" sz="1000" dirty="0" err="1" smtClean="0">
                <a:solidFill>
                  <a:srgbClr val="FF0000"/>
                </a:solidFill>
              </a:rPr>
              <a:t>hình</a:t>
            </a:r>
            <a:r>
              <a:rPr lang="en-US" sz="1000" dirty="0" smtClean="0">
                <a:solidFill>
                  <a:srgbClr val="FF0000"/>
                </a:solidFill>
              </a:rPr>
              <a:t> </a:t>
            </a:r>
            <a:r>
              <a:rPr lang="en-US" sz="1000" dirty="0" err="1" smtClean="0">
                <a:solidFill>
                  <a:srgbClr val="FF0000"/>
                </a:solidFill>
              </a:rPr>
              <a:t>tròn</a:t>
            </a:r>
            <a:endParaRPr lang="en-US" sz="1000" dirty="0" smtClean="0">
              <a:solidFill>
                <a:srgbClr val="FF0000"/>
              </a:solidFill>
            </a:endParaRPr>
          </a:p>
          <a:p>
            <a:r>
              <a:rPr lang="en-US" sz="1000" dirty="0" smtClean="0">
                <a:solidFill>
                  <a:srgbClr val="FF0000"/>
                </a:solidFill>
              </a:rPr>
              <a:t>Border-radius </a:t>
            </a:r>
            <a:r>
              <a:rPr lang="en-US" sz="1000" dirty="0" err="1" smtClean="0">
                <a:solidFill>
                  <a:srgbClr val="FF0000"/>
                </a:solidFill>
              </a:rPr>
              <a:t>là</a:t>
            </a:r>
            <a:r>
              <a:rPr lang="en-US" sz="1000" dirty="0" smtClean="0">
                <a:solidFill>
                  <a:srgbClr val="FF0000"/>
                </a:solidFill>
              </a:rPr>
              <a:t> </a:t>
            </a:r>
            <a:r>
              <a:rPr lang="en-US" sz="1000" dirty="0" err="1" smtClean="0">
                <a:solidFill>
                  <a:srgbClr val="FF0000"/>
                </a:solidFill>
              </a:rPr>
              <a:t>thuộc</a:t>
            </a:r>
            <a:r>
              <a:rPr lang="en-US" sz="1000" dirty="0" smtClean="0">
                <a:solidFill>
                  <a:srgbClr val="FF0000"/>
                </a:solidFill>
              </a:rPr>
              <a:t> </a:t>
            </a:r>
            <a:r>
              <a:rPr lang="en-US" sz="1000" dirty="0" err="1" smtClean="0">
                <a:solidFill>
                  <a:srgbClr val="FF0000"/>
                </a:solidFill>
              </a:rPr>
              <a:t>tính</a:t>
            </a:r>
            <a:r>
              <a:rPr lang="en-US" sz="1000" dirty="0" smtClean="0">
                <a:solidFill>
                  <a:srgbClr val="FF0000"/>
                </a:solidFill>
              </a:rPr>
              <a:t> css3, </a:t>
            </a:r>
            <a:r>
              <a:rPr lang="en-US" sz="1000" dirty="0" err="1" smtClean="0">
                <a:solidFill>
                  <a:srgbClr val="FF0000"/>
                </a:solidFill>
              </a:rPr>
              <a:t>nên</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số</a:t>
            </a:r>
            <a:r>
              <a:rPr lang="en-US" sz="1000" dirty="0" smtClean="0">
                <a:solidFill>
                  <a:srgbClr val="FF0000"/>
                </a:solidFill>
              </a:rPr>
              <a:t> </a:t>
            </a:r>
            <a:r>
              <a:rPr lang="en-US" sz="1000" dirty="0" err="1" smtClean="0">
                <a:solidFill>
                  <a:srgbClr val="FF0000"/>
                </a:solidFill>
              </a:rPr>
              <a:t>trình</a:t>
            </a:r>
            <a:r>
              <a:rPr lang="en-US" sz="1000" dirty="0" smtClean="0">
                <a:solidFill>
                  <a:srgbClr val="FF0000"/>
                </a:solidFill>
              </a:rPr>
              <a:t> </a:t>
            </a:r>
            <a:r>
              <a:rPr lang="en-US" sz="1000" dirty="0" err="1" smtClean="0">
                <a:solidFill>
                  <a:srgbClr val="FF0000"/>
                </a:solidFill>
              </a:rPr>
              <a:t>duyệt</a:t>
            </a:r>
            <a:r>
              <a:rPr lang="en-US" sz="1000" dirty="0" smtClean="0">
                <a:solidFill>
                  <a:srgbClr val="FF0000"/>
                </a:solidFill>
              </a:rPr>
              <a:t> </a:t>
            </a:r>
            <a:r>
              <a:rPr lang="en-US" sz="1000" dirty="0" err="1" smtClean="0">
                <a:solidFill>
                  <a:srgbClr val="FF0000"/>
                </a:solidFill>
              </a:rPr>
              <a:t>cũ</a:t>
            </a:r>
            <a:r>
              <a:rPr lang="en-US" sz="1000" dirty="0" smtClean="0">
                <a:solidFill>
                  <a:srgbClr val="FF0000"/>
                </a:solidFill>
              </a:rPr>
              <a:t> </a:t>
            </a:r>
            <a:r>
              <a:rPr lang="en-US" sz="1000" dirty="0" err="1" smtClean="0">
                <a:solidFill>
                  <a:srgbClr val="FF0000"/>
                </a:solidFill>
              </a:rPr>
              <a:t>không</a:t>
            </a:r>
            <a:r>
              <a:rPr lang="en-US" sz="1000" dirty="0" smtClean="0">
                <a:solidFill>
                  <a:srgbClr val="FF0000"/>
                </a:solidFill>
              </a:rPr>
              <a:t> </a:t>
            </a:r>
            <a:r>
              <a:rPr lang="en-US" sz="1000" dirty="0" err="1" smtClean="0">
                <a:solidFill>
                  <a:srgbClr val="FF0000"/>
                </a:solidFill>
              </a:rPr>
              <a:t>hỗ</a:t>
            </a:r>
            <a:r>
              <a:rPr lang="en-US" sz="1000" dirty="0" smtClean="0">
                <a:solidFill>
                  <a:srgbClr val="FF0000"/>
                </a:solidFill>
              </a:rPr>
              <a:t> </a:t>
            </a:r>
            <a:r>
              <a:rPr lang="en-US" sz="1000" dirty="0" err="1" smtClean="0">
                <a:solidFill>
                  <a:srgbClr val="FF0000"/>
                </a:solidFill>
              </a:rPr>
              <a:t>trợ</a:t>
            </a:r>
            <a:r>
              <a:rPr lang="en-US" sz="1000" dirty="0" smtClean="0">
                <a:solidFill>
                  <a:srgbClr val="FF0000"/>
                </a:solidFill>
              </a:rPr>
              <a:t>, do </a:t>
            </a:r>
            <a:r>
              <a:rPr lang="en-US" sz="1000" dirty="0" err="1" smtClean="0">
                <a:solidFill>
                  <a:srgbClr val="FF0000"/>
                </a:solidFill>
              </a:rPr>
              <a:t>đó</a:t>
            </a:r>
            <a:r>
              <a:rPr lang="en-US" sz="1000" dirty="0" smtClean="0">
                <a:solidFill>
                  <a:srgbClr val="FF0000"/>
                </a:solidFill>
              </a:rPr>
              <a:t> </a:t>
            </a:r>
            <a:r>
              <a:rPr lang="en-US" sz="1000" dirty="0" err="1" smtClean="0">
                <a:solidFill>
                  <a:srgbClr val="FF0000"/>
                </a:solidFill>
              </a:rPr>
              <a:t>cần</a:t>
            </a:r>
            <a:r>
              <a:rPr lang="en-US" sz="1000" dirty="0" smtClean="0">
                <a:solidFill>
                  <a:srgbClr val="FF0000"/>
                </a:solidFill>
              </a:rPr>
              <a:t> </a:t>
            </a:r>
            <a:r>
              <a:rPr lang="en-US" sz="1000" dirty="0" err="1" smtClean="0">
                <a:solidFill>
                  <a:srgbClr val="FF0000"/>
                </a:solidFill>
              </a:rPr>
              <a:t>thêm</a:t>
            </a:r>
            <a:r>
              <a:rPr lang="en-US" sz="1000" dirty="0" smtClean="0">
                <a:solidFill>
                  <a:srgbClr val="FF0000"/>
                </a:solidFill>
              </a:rPr>
              <a:t> </a:t>
            </a:r>
            <a:r>
              <a:rPr lang="en-US" sz="1000" dirty="0" err="1" smtClean="0">
                <a:solidFill>
                  <a:srgbClr val="FF0000"/>
                </a:solidFill>
              </a:rPr>
              <a:t>các</a:t>
            </a:r>
            <a:r>
              <a:rPr lang="en-US" sz="1000" dirty="0" smtClean="0">
                <a:solidFill>
                  <a:srgbClr val="FF0000"/>
                </a:solidFill>
              </a:rPr>
              <a:t> </a:t>
            </a:r>
            <a:r>
              <a:rPr lang="en-US" sz="1000" dirty="0" err="1" smtClean="0">
                <a:solidFill>
                  <a:srgbClr val="FF0000"/>
                </a:solidFill>
              </a:rPr>
              <a:t>tiếp</a:t>
            </a:r>
            <a:r>
              <a:rPr lang="en-US" sz="1000" dirty="0" smtClean="0">
                <a:solidFill>
                  <a:srgbClr val="FF0000"/>
                </a:solidFill>
              </a:rPr>
              <a:t> </a:t>
            </a:r>
            <a:r>
              <a:rPr lang="en-US" sz="1000" dirty="0" err="1" smtClean="0">
                <a:solidFill>
                  <a:srgbClr val="FF0000"/>
                </a:solidFill>
              </a:rPr>
              <a:t>đầu</a:t>
            </a:r>
            <a:r>
              <a:rPr lang="en-US" sz="1000" dirty="0" smtClean="0">
                <a:solidFill>
                  <a:srgbClr val="FF0000"/>
                </a:solidFill>
              </a:rPr>
              <a:t> </a:t>
            </a:r>
            <a:r>
              <a:rPr lang="en-US" sz="1000" dirty="0" err="1" smtClean="0">
                <a:solidFill>
                  <a:srgbClr val="FF0000"/>
                </a:solidFill>
              </a:rPr>
              <a:t>ngữ</a:t>
            </a:r>
            <a:r>
              <a:rPr lang="en-US" sz="1000" dirty="0" smtClean="0">
                <a:solidFill>
                  <a:srgbClr val="FF0000"/>
                </a:solidFill>
              </a:rPr>
              <a:t> </a:t>
            </a:r>
            <a:r>
              <a:rPr lang="en-US" sz="1000" dirty="0" err="1" smtClean="0">
                <a:solidFill>
                  <a:srgbClr val="FF0000"/>
                </a:solidFill>
              </a:rPr>
              <a:t>vào</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hỗ</a:t>
            </a:r>
            <a:r>
              <a:rPr lang="en-US" sz="1000" dirty="0" smtClean="0">
                <a:solidFill>
                  <a:srgbClr val="FF0000"/>
                </a:solidFill>
              </a:rPr>
              <a:t> </a:t>
            </a:r>
            <a:r>
              <a:rPr lang="en-US" sz="1000" dirty="0" err="1" smtClean="0">
                <a:solidFill>
                  <a:srgbClr val="FF0000"/>
                </a:solidFill>
              </a:rPr>
              <a:t>trợ</a:t>
            </a:r>
            <a:r>
              <a:rPr lang="en-US" sz="1000" dirty="0" smtClean="0">
                <a:solidFill>
                  <a:srgbClr val="FF0000"/>
                </a:solidFill>
              </a:rPr>
              <a:t> </a:t>
            </a:r>
            <a:r>
              <a:rPr lang="en-US" sz="1000" dirty="0" err="1" smtClean="0">
                <a:solidFill>
                  <a:srgbClr val="FF0000"/>
                </a:solidFill>
              </a:rPr>
              <a:t>trên</a:t>
            </a:r>
            <a:r>
              <a:rPr lang="en-US" sz="1000" dirty="0" smtClean="0">
                <a:solidFill>
                  <a:srgbClr val="FF0000"/>
                </a:solidFill>
              </a:rPr>
              <a:t> </a:t>
            </a:r>
            <a:r>
              <a:rPr lang="en-US" sz="1000" dirty="0" err="1" smtClean="0">
                <a:solidFill>
                  <a:srgbClr val="FF0000"/>
                </a:solidFill>
              </a:rPr>
              <a:t>một</a:t>
            </a:r>
            <a:r>
              <a:rPr lang="en-US" sz="1000" dirty="0" smtClean="0">
                <a:solidFill>
                  <a:srgbClr val="FF0000"/>
                </a:solidFill>
              </a:rPr>
              <a:t> </a:t>
            </a:r>
            <a:r>
              <a:rPr lang="en-US" sz="1000" dirty="0" err="1" smtClean="0">
                <a:solidFill>
                  <a:srgbClr val="FF0000"/>
                </a:solidFill>
              </a:rPr>
              <a:t>số</a:t>
            </a:r>
            <a:r>
              <a:rPr lang="en-US" sz="1000" dirty="0" smtClean="0">
                <a:solidFill>
                  <a:srgbClr val="FF0000"/>
                </a:solidFill>
              </a:rPr>
              <a:t> </a:t>
            </a:r>
            <a:r>
              <a:rPr lang="en-US" sz="1000" dirty="0" err="1" smtClean="0">
                <a:solidFill>
                  <a:srgbClr val="FF0000"/>
                </a:solidFill>
              </a:rPr>
              <a:t>phiên</a:t>
            </a:r>
            <a:r>
              <a:rPr lang="en-US" sz="1000" dirty="0" smtClean="0">
                <a:solidFill>
                  <a:srgbClr val="FF0000"/>
                </a:solidFill>
              </a:rPr>
              <a:t> </a:t>
            </a:r>
            <a:r>
              <a:rPr lang="en-US" sz="1000" dirty="0" err="1" smtClean="0">
                <a:solidFill>
                  <a:srgbClr val="FF0000"/>
                </a:solidFill>
              </a:rPr>
              <a:t>bản</a:t>
            </a:r>
            <a:r>
              <a:rPr lang="en-US" sz="1000" dirty="0" smtClean="0">
                <a:solidFill>
                  <a:srgbClr val="FF0000"/>
                </a:solidFill>
              </a:rPr>
              <a:t> </a:t>
            </a:r>
            <a:r>
              <a:rPr lang="en-US" sz="1000" dirty="0" err="1" smtClean="0">
                <a:solidFill>
                  <a:srgbClr val="FF0000"/>
                </a:solidFill>
              </a:rPr>
              <a:t>trình</a:t>
            </a:r>
            <a:r>
              <a:rPr lang="en-US" sz="1000" dirty="0" smtClean="0">
                <a:solidFill>
                  <a:srgbClr val="FF0000"/>
                </a:solidFill>
              </a:rPr>
              <a:t> </a:t>
            </a:r>
            <a:r>
              <a:rPr lang="en-US" sz="1000" dirty="0" err="1" smtClean="0">
                <a:solidFill>
                  <a:srgbClr val="FF0000"/>
                </a:solidFill>
              </a:rPr>
              <a:t>duyệt</a:t>
            </a:r>
            <a:r>
              <a:rPr lang="en-US" sz="1000" dirty="0" smtClean="0">
                <a:solidFill>
                  <a:srgbClr val="FF0000"/>
                </a:solidFill>
              </a:rPr>
              <a:t> </a:t>
            </a:r>
            <a:r>
              <a:rPr lang="en-US" sz="1000" dirty="0" err="1" smtClean="0">
                <a:solidFill>
                  <a:srgbClr val="FF0000"/>
                </a:solidFill>
              </a:rPr>
              <a:t>cũ</a:t>
            </a:r>
            <a:endParaRPr lang="en-US" sz="1000" dirty="0" smtClean="0">
              <a:solidFill>
                <a:srgbClr val="FF0000"/>
              </a:solidFill>
            </a:endParaRPr>
          </a:p>
          <a:p>
            <a:r>
              <a:rPr lang="en-US" sz="1000" dirty="0" smtClean="0">
                <a:solidFill>
                  <a:srgbClr val="FF0000"/>
                </a:solidFill>
              </a:rPr>
              <a:t>-</a:t>
            </a:r>
            <a:r>
              <a:rPr lang="en-US" sz="1000" dirty="0" err="1" smtClean="0">
                <a:solidFill>
                  <a:srgbClr val="FF0000"/>
                </a:solidFill>
              </a:rPr>
              <a:t>webkit</a:t>
            </a:r>
            <a:r>
              <a:rPr lang="en-US" sz="1000" dirty="0" smtClean="0">
                <a:solidFill>
                  <a:srgbClr val="FF0000"/>
                </a:solidFill>
              </a:rPr>
              <a:t>- : </a:t>
            </a:r>
            <a:r>
              <a:rPr lang="en-US" sz="1000" dirty="0" err="1" smtClean="0">
                <a:solidFill>
                  <a:srgbClr val="FF0000"/>
                </a:solidFill>
              </a:rPr>
              <a:t>chrom</a:t>
            </a:r>
            <a:r>
              <a:rPr lang="en-US" sz="1000" dirty="0" smtClean="0">
                <a:solidFill>
                  <a:srgbClr val="FF0000"/>
                </a:solidFill>
              </a:rPr>
              <a:t>, safari</a:t>
            </a:r>
          </a:p>
          <a:p>
            <a:r>
              <a:rPr lang="en-US" sz="1000" dirty="0" smtClean="0">
                <a:solidFill>
                  <a:srgbClr val="FF0000"/>
                </a:solidFill>
              </a:rPr>
              <a:t>-</a:t>
            </a:r>
            <a:r>
              <a:rPr lang="en-US" sz="1000" dirty="0" err="1" smtClean="0">
                <a:solidFill>
                  <a:srgbClr val="FF0000"/>
                </a:solidFill>
              </a:rPr>
              <a:t>moz</a:t>
            </a:r>
            <a:r>
              <a:rPr lang="en-US" sz="1000" dirty="0" smtClean="0">
                <a:solidFill>
                  <a:srgbClr val="FF0000"/>
                </a:solidFill>
              </a:rPr>
              <a:t>- : </a:t>
            </a:r>
            <a:r>
              <a:rPr lang="en-US" sz="1000" dirty="0" err="1" smtClean="0">
                <a:solidFill>
                  <a:srgbClr val="FF0000"/>
                </a:solidFill>
              </a:rPr>
              <a:t>mozilla</a:t>
            </a:r>
            <a:r>
              <a:rPr lang="en-US" sz="1000" dirty="0" smtClean="0">
                <a:solidFill>
                  <a:srgbClr val="FF0000"/>
                </a:solidFill>
              </a:rPr>
              <a:t> </a:t>
            </a:r>
            <a:r>
              <a:rPr lang="en-US" sz="1000" dirty="0" err="1" smtClean="0">
                <a:solidFill>
                  <a:srgbClr val="FF0000"/>
                </a:solidFill>
              </a:rPr>
              <a:t>firefox</a:t>
            </a:r>
            <a:endParaRPr lang="en-US" sz="1000" dirty="0" smtClean="0">
              <a:solidFill>
                <a:srgbClr val="FF0000"/>
              </a:solidFill>
            </a:endParaRPr>
          </a:p>
          <a:p>
            <a:r>
              <a:rPr lang="en-US" sz="1000" dirty="0" smtClean="0">
                <a:solidFill>
                  <a:srgbClr val="FF0000"/>
                </a:solidFill>
              </a:rPr>
              <a:t>-o- : opera</a:t>
            </a:r>
          </a:p>
          <a:p>
            <a:r>
              <a:rPr lang="en-US" sz="1000" dirty="0" smtClean="0">
                <a:solidFill>
                  <a:srgbClr val="FF0000"/>
                </a:solidFill>
              </a:rPr>
              <a:t>-</a:t>
            </a:r>
            <a:r>
              <a:rPr lang="en-US" sz="1000" dirty="0" err="1" smtClean="0">
                <a:solidFill>
                  <a:srgbClr val="FF0000"/>
                </a:solidFill>
              </a:rPr>
              <a:t>ms</a:t>
            </a:r>
            <a:r>
              <a:rPr lang="en-US" sz="1000" dirty="0" smtClean="0">
                <a:solidFill>
                  <a:srgbClr val="FF0000"/>
                </a:solidFill>
              </a:rPr>
              <a:t>-: internet Explore</a:t>
            </a:r>
            <a:endParaRPr lang="vi-VN" sz="1000" dirty="0">
              <a:solidFill>
                <a:srgbClr val="FF0000"/>
              </a:solidFill>
            </a:endParaRPr>
          </a:p>
        </p:txBody>
      </p:sp>
      <p:sp>
        <p:nvSpPr>
          <p:cNvPr id="21" name="Rectangle 20"/>
          <p:cNvSpPr/>
          <p:nvPr/>
        </p:nvSpPr>
        <p:spPr>
          <a:xfrm>
            <a:off x="6316980" y="2865120"/>
            <a:ext cx="1180002" cy="1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p:cNvSpPr txBox="1"/>
          <p:nvPr/>
        </p:nvSpPr>
        <p:spPr>
          <a:xfrm>
            <a:off x="7549870" y="2865120"/>
            <a:ext cx="2310248" cy="246221"/>
          </a:xfrm>
          <a:prstGeom prst="rect">
            <a:avLst/>
          </a:prstGeom>
          <a:noFill/>
        </p:spPr>
        <p:txBody>
          <a:bodyPr wrap="none" rtlCol="0">
            <a:spAutoFit/>
          </a:bodyPr>
          <a:lstStyle/>
          <a:p>
            <a:r>
              <a:rPr lang="en-US" sz="1000" dirty="0" smtClean="0">
                <a:solidFill>
                  <a:srgbClr val="FF0000"/>
                </a:solidFill>
              </a:rPr>
              <a:t>Position: </a:t>
            </a:r>
            <a:r>
              <a:rPr lang="en-US" sz="1000" dirty="0" err="1" smtClean="0">
                <a:solidFill>
                  <a:srgbClr val="FF0000"/>
                </a:solidFill>
              </a:rPr>
              <a:t>dùng</a:t>
            </a:r>
            <a:r>
              <a:rPr lang="en-US" sz="1000" dirty="0" smtClean="0">
                <a:solidFill>
                  <a:srgbClr val="FF0000"/>
                </a:solidFill>
              </a:rPr>
              <a:t> </a:t>
            </a:r>
            <a:r>
              <a:rPr lang="en-US" sz="1000" dirty="0" err="1" smtClean="0">
                <a:solidFill>
                  <a:srgbClr val="FF0000"/>
                </a:solidFill>
              </a:rPr>
              <a:t>để</a:t>
            </a:r>
            <a:r>
              <a:rPr lang="en-US" sz="1000" dirty="0" smtClean="0">
                <a:solidFill>
                  <a:srgbClr val="FF0000"/>
                </a:solidFill>
              </a:rPr>
              <a:t> </a:t>
            </a:r>
            <a:r>
              <a:rPr lang="en-US" sz="1000" dirty="0" err="1" smtClean="0">
                <a:solidFill>
                  <a:srgbClr val="FF0000"/>
                </a:solidFill>
              </a:rPr>
              <a:t>chỉnh</a:t>
            </a:r>
            <a:r>
              <a:rPr lang="en-US" sz="1000" dirty="0" smtClean="0">
                <a:solidFill>
                  <a:srgbClr val="FF0000"/>
                </a:solidFill>
              </a:rPr>
              <a:t> </a:t>
            </a:r>
            <a:r>
              <a:rPr lang="en-US" sz="1000" dirty="0" err="1" smtClean="0">
                <a:solidFill>
                  <a:srgbClr val="FF0000"/>
                </a:solidFill>
              </a:rPr>
              <a:t>vị</a:t>
            </a:r>
            <a:r>
              <a:rPr lang="en-US" sz="1000" dirty="0" smtClean="0">
                <a:solidFill>
                  <a:srgbClr val="FF0000"/>
                </a:solidFill>
              </a:rPr>
              <a:t> </a:t>
            </a:r>
            <a:r>
              <a:rPr lang="en-US" sz="1000" dirty="0" err="1" smtClean="0">
                <a:solidFill>
                  <a:srgbClr val="FF0000"/>
                </a:solidFill>
              </a:rPr>
              <a:t>trí</a:t>
            </a:r>
            <a:r>
              <a:rPr lang="en-US" sz="1000" dirty="0" smtClean="0">
                <a:solidFill>
                  <a:srgbClr val="FF0000"/>
                </a:solidFill>
              </a:rPr>
              <a:t> </a:t>
            </a:r>
            <a:r>
              <a:rPr lang="en-US" sz="1000" dirty="0" err="1" smtClean="0">
                <a:solidFill>
                  <a:srgbClr val="FF0000"/>
                </a:solidFill>
              </a:rPr>
              <a:t>của</a:t>
            </a:r>
            <a:r>
              <a:rPr lang="en-US" sz="1000" dirty="0" smtClean="0">
                <a:solidFill>
                  <a:srgbClr val="FF0000"/>
                </a:solidFill>
              </a:rPr>
              <a:t> </a:t>
            </a:r>
            <a:r>
              <a:rPr lang="en-US" sz="1000" dirty="0" err="1" smtClean="0">
                <a:solidFill>
                  <a:srgbClr val="FF0000"/>
                </a:solidFill>
              </a:rPr>
              <a:t>phần</a:t>
            </a:r>
            <a:r>
              <a:rPr lang="en-US" sz="1000" dirty="0" smtClean="0">
                <a:solidFill>
                  <a:srgbClr val="FF0000"/>
                </a:solidFill>
              </a:rPr>
              <a:t> </a:t>
            </a:r>
            <a:r>
              <a:rPr lang="en-US" sz="1000" dirty="0" err="1" smtClean="0">
                <a:solidFill>
                  <a:srgbClr val="FF0000"/>
                </a:solidFill>
              </a:rPr>
              <a:t>tử</a:t>
            </a:r>
            <a:endParaRPr lang="vi-VN" sz="1000" dirty="0">
              <a:solidFill>
                <a:srgbClr val="FF0000"/>
              </a:solidFill>
            </a:endParaRPr>
          </a:p>
        </p:txBody>
      </p:sp>
    </p:spTree>
    <p:extLst>
      <p:ext uri="{BB962C8B-B14F-4D97-AF65-F5344CB8AC3E}">
        <p14:creationId xmlns:p14="http://schemas.microsoft.com/office/powerpoint/2010/main" val="3905094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1027176" y="258125"/>
            <a:ext cx="10137648" cy="553998"/>
          </a:xfrm>
          <a:prstGeom prst="rect">
            <a:avLst/>
          </a:prstGeom>
          <a:noFill/>
        </p:spPr>
        <p:txBody>
          <a:bodyPr wrap="square" rtlCol="0">
            <a:spAutoFit/>
          </a:bodyPr>
          <a:lstStyle/>
          <a:p>
            <a:pPr algn="ctr"/>
            <a:r>
              <a:rPr lang="en-US" sz="3000" dirty="0" smtClean="0">
                <a:solidFill>
                  <a:srgbClr val="552421"/>
                </a:solidFill>
                <a:latin typeface="Times New Roman" panose="02020603050405020304" pitchFamily="18" charset="0"/>
                <a:cs typeface="Times New Roman" panose="02020603050405020304" pitchFamily="18" charset="0"/>
              </a:rPr>
              <a:t>REVIEW</a:t>
            </a:r>
            <a:endParaRPr lang="en-US" sz="3000" dirty="0">
              <a:solidFill>
                <a:srgbClr val="5524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267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Position</a:t>
            </a:r>
          </a:p>
        </p:txBody>
      </p:sp>
      <p:sp>
        <p:nvSpPr>
          <p:cNvPr id="11" name="TextBox 10"/>
          <p:cNvSpPr txBox="1"/>
          <p:nvPr/>
        </p:nvSpPr>
        <p:spPr>
          <a:xfrm>
            <a:off x="520699" y="1249906"/>
            <a:ext cx="11150601" cy="2862322"/>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Thuộc tính </a:t>
            </a:r>
            <a:r>
              <a:rPr lang="vi-VN" sz="2400" b="1" dirty="0">
                <a:solidFill>
                  <a:srgbClr val="552421"/>
                </a:solidFill>
                <a:latin typeface="+mj-lt"/>
              </a:rPr>
              <a:t>position </a:t>
            </a:r>
            <a:r>
              <a:rPr lang="vi-VN" sz="2400" dirty="0">
                <a:solidFill>
                  <a:srgbClr val="552421"/>
                </a:solidFill>
                <a:latin typeface="+mj-lt"/>
              </a:rPr>
              <a:t>dùng để căn chỉnh vị trí,gồm các giá trị sau:</a:t>
            </a:r>
          </a:p>
          <a:p>
            <a:pPr marL="1828800" lvl="3" indent="-457200">
              <a:lnSpc>
                <a:spcPct val="150000"/>
              </a:lnSpc>
              <a:buFont typeface="Wingdings" panose="05000000000000000000" pitchFamily="2" charset="2"/>
              <a:buChar char="§"/>
            </a:pPr>
            <a:r>
              <a:rPr lang="vi-VN" sz="2400" b="1" dirty="0">
                <a:solidFill>
                  <a:srgbClr val="552421"/>
                </a:solidFill>
                <a:latin typeface="+mj-lt"/>
              </a:rPr>
              <a:t>Relative:</a:t>
            </a:r>
            <a:r>
              <a:rPr lang="vi-VN" sz="2400" dirty="0">
                <a:solidFill>
                  <a:srgbClr val="552421"/>
                </a:solidFill>
                <a:latin typeface="+mj-lt"/>
              </a:rPr>
              <a:t> di chuyển phần tử theo vị trí tương đối hiện tại</a:t>
            </a:r>
          </a:p>
          <a:p>
            <a:pPr marL="1828800" lvl="3" indent="-457200">
              <a:lnSpc>
                <a:spcPct val="150000"/>
              </a:lnSpc>
              <a:buFont typeface="Wingdings" panose="05000000000000000000" pitchFamily="2" charset="2"/>
              <a:buChar char="§"/>
            </a:pPr>
            <a:r>
              <a:rPr lang="vi-VN" sz="2400" b="1" dirty="0">
                <a:solidFill>
                  <a:srgbClr val="552421"/>
                </a:solidFill>
                <a:latin typeface="+mj-lt"/>
              </a:rPr>
              <a:t>Absolute: </a:t>
            </a:r>
            <a:r>
              <a:rPr lang="vi-VN" sz="2400" dirty="0">
                <a:solidFill>
                  <a:srgbClr val="552421"/>
                </a:solidFill>
                <a:latin typeface="+mj-lt"/>
              </a:rPr>
              <a:t> di chuyển phần tử theo phẩn tử cha chứa nó</a:t>
            </a:r>
          </a:p>
          <a:p>
            <a:pPr marL="1828800" lvl="3" indent="-457200">
              <a:lnSpc>
                <a:spcPct val="150000"/>
              </a:lnSpc>
              <a:buFont typeface="Wingdings" panose="05000000000000000000" pitchFamily="2" charset="2"/>
              <a:buChar char="§"/>
            </a:pPr>
            <a:r>
              <a:rPr lang="vi-VN" sz="2400" b="1" dirty="0">
                <a:solidFill>
                  <a:srgbClr val="552421"/>
                </a:solidFill>
                <a:latin typeface="+mj-lt"/>
              </a:rPr>
              <a:t>Fixed: </a:t>
            </a:r>
            <a:r>
              <a:rPr lang="vi-VN" sz="2400" dirty="0">
                <a:solidFill>
                  <a:srgbClr val="552421"/>
                </a:solidFill>
                <a:latin typeface="+mj-lt"/>
              </a:rPr>
              <a:t> cố định phần tử trên trang web</a:t>
            </a:r>
            <a:endParaRPr lang="vi-VN" sz="2400" b="1" dirty="0">
              <a:solidFill>
                <a:srgbClr val="552421"/>
              </a:solidFill>
              <a:latin typeface="+mj-lt"/>
            </a:endParaRPr>
          </a:p>
          <a:p>
            <a:pPr marL="1371600" lvl="2" indent="-457200">
              <a:lnSpc>
                <a:spcPct val="150000"/>
              </a:lnSpc>
              <a:buFont typeface="Wingdings" panose="05000000000000000000" pitchFamily="2" charset="2"/>
              <a:buChar char="v"/>
            </a:pPr>
            <a:endParaRPr lang="vi-VN" sz="2400" dirty="0">
              <a:solidFill>
                <a:srgbClr val="552421"/>
              </a:solidFill>
              <a:latin typeface="+mj-lt"/>
            </a:endParaRPr>
          </a:p>
        </p:txBody>
      </p:sp>
      <p:sp>
        <p:nvSpPr>
          <p:cNvPr id="13" name="TextBox 12"/>
          <p:cNvSpPr txBox="1"/>
          <p:nvPr/>
        </p:nvSpPr>
        <p:spPr>
          <a:xfrm>
            <a:off x="454442" y="3517521"/>
            <a:ext cx="11150601" cy="3416320"/>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Các thuộc tính đi kèm với position để căn chỉnh vị trí cho phần tử :</a:t>
            </a:r>
          </a:p>
          <a:p>
            <a:pPr marL="1828800" lvl="3" indent="-457200">
              <a:lnSpc>
                <a:spcPct val="150000"/>
              </a:lnSpc>
              <a:buFont typeface="Wingdings" panose="05000000000000000000" pitchFamily="2" charset="2"/>
              <a:buChar char="§"/>
            </a:pPr>
            <a:r>
              <a:rPr lang="vi-VN" sz="2400" dirty="0">
                <a:solidFill>
                  <a:srgbClr val="552421"/>
                </a:solidFill>
                <a:latin typeface="+mj-lt"/>
              </a:rPr>
              <a:t>Top</a:t>
            </a:r>
          </a:p>
          <a:p>
            <a:pPr marL="1828800" lvl="3" indent="-457200">
              <a:lnSpc>
                <a:spcPct val="150000"/>
              </a:lnSpc>
              <a:buFont typeface="Wingdings" panose="05000000000000000000" pitchFamily="2" charset="2"/>
              <a:buChar char="§"/>
            </a:pPr>
            <a:r>
              <a:rPr lang="vi-VN" sz="2400" dirty="0">
                <a:solidFill>
                  <a:srgbClr val="552421"/>
                </a:solidFill>
                <a:latin typeface="+mj-lt"/>
              </a:rPr>
              <a:t>Left</a:t>
            </a:r>
          </a:p>
          <a:p>
            <a:pPr marL="1828800" lvl="3" indent="-457200">
              <a:lnSpc>
                <a:spcPct val="150000"/>
              </a:lnSpc>
              <a:buFont typeface="Wingdings" panose="05000000000000000000" pitchFamily="2" charset="2"/>
              <a:buChar char="§"/>
            </a:pPr>
            <a:r>
              <a:rPr lang="vi-VN" sz="2400" dirty="0">
                <a:solidFill>
                  <a:srgbClr val="552421"/>
                </a:solidFill>
                <a:latin typeface="+mj-lt"/>
              </a:rPr>
              <a:t>Right</a:t>
            </a:r>
          </a:p>
          <a:p>
            <a:pPr marL="1828800" lvl="3" indent="-457200">
              <a:lnSpc>
                <a:spcPct val="150000"/>
              </a:lnSpc>
              <a:buFont typeface="Wingdings" panose="05000000000000000000" pitchFamily="2" charset="2"/>
              <a:buChar char="§"/>
            </a:pPr>
            <a:r>
              <a:rPr lang="vi-VN" sz="2400" dirty="0" smtClean="0">
                <a:solidFill>
                  <a:srgbClr val="552421"/>
                </a:solidFill>
                <a:latin typeface="+mj-lt"/>
              </a:rPr>
              <a:t>Bottom</a:t>
            </a:r>
          </a:p>
          <a:p>
            <a:pPr marL="1828800" lvl="3" indent="-457200">
              <a:lnSpc>
                <a:spcPct val="150000"/>
              </a:lnSpc>
              <a:buFont typeface="Wingdings" panose="05000000000000000000" pitchFamily="2" charset="2"/>
              <a:buChar char="§"/>
            </a:pPr>
            <a:r>
              <a:rPr lang="vi-VN" sz="2400" dirty="0" smtClean="0">
                <a:solidFill>
                  <a:srgbClr val="552421"/>
                </a:solidFill>
                <a:latin typeface="+mj-lt"/>
              </a:rPr>
              <a:t>Z-index</a:t>
            </a:r>
            <a:endParaRPr lang="vi-VN" sz="2400" dirty="0">
              <a:solidFill>
                <a:srgbClr val="552421"/>
              </a:solidFill>
              <a:latin typeface="+mj-lt"/>
            </a:endParaRPr>
          </a:p>
        </p:txBody>
      </p:sp>
    </p:spTree>
    <p:extLst>
      <p:ext uri="{BB962C8B-B14F-4D97-AF65-F5344CB8AC3E}">
        <p14:creationId xmlns:p14="http://schemas.microsoft.com/office/powerpoint/2010/main" val="1785072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Position</a:t>
            </a:r>
          </a:p>
        </p:txBody>
      </p:sp>
      <p:sp>
        <p:nvSpPr>
          <p:cNvPr id="11" name="TextBox 10"/>
          <p:cNvSpPr txBox="1"/>
          <p:nvPr/>
        </p:nvSpPr>
        <p:spPr>
          <a:xfrm>
            <a:off x="546970" y="1691987"/>
            <a:ext cx="11150601" cy="1200329"/>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position: </a:t>
            </a:r>
            <a:r>
              <a:rPr lang="vi-VN" sz="2400" dirty="0" smtClean="0">
                <a:solidFill>
                  <a:srgbClr val="552421"/>
                </a:solidFill>
                <a:latin typeface="+mj-lt"/>
              </a:rPr>
              <a:t>relative </a:t>
            </a:r>
          </a:p>
          <a:p>
            <a:pPr marL="1828800" lvl="3" indent="-457200">
              <a:lnSpc>
                <a:spcPct val="150000"/>
              </a:lnSpc>
              <a:buFont typeface="Wingdings" panose="05000000000000000000" pitchFamily="2" charset="2"/>
              <a:buChar char="v"/>
            </a:pPr>
            <a:r>
              <a:rPr lang="vi-VN" sz="2400" dirty="0" smtClean="0">
                <a:solidFill>
                  <a:srgbClr val="552421"/>
                </a:solidFill>
                <a:latin typeface="+mj-lt"/>
              </a:rPr>
              <a:t>Di chuyển phần tử từ vị trí hiện tại của nó</a:t>
            </a:r>
            <a:endParaRPr lang="vi-VN" sz="2400" dirty="0">
              <a:solidFill>
                <a:srgbClr val="552421"/>
              </a:solidFill>
              <a:latin typeface="+mj-lt"/>
            </a:endParaRPr>
          </a:p>
        </p:txBody>
      </p:sp>
      <p:grpSp>
        <p:nvGrpSpPr>
          <p:cNvPr id="6" name="Group 5">
            <a:extLst>
              <a:ext uri="{FF2B5EF4-FFF2-40B4-BE49-F238E27FC236}">
                <a16:creationId xmlns:a16="http://schemas.microsoft.com/office/drawing/2014/main" id="{12F18668-1968-4EE8-9BC9-F4E1A0DB2455}"/>
              </a:ext>
            </a:extLst>
          </p:cNvPr>
          <p:cNvGrpSpPr/>
          <p:nvPr/>
        </p:nvGrpSpPr>
        <p:grpSpPr>
          <a:xfrm>
            <a:off x="1730482" y="3543298"/>
            <a:ext cx="5883483" cy="2536239"/>
            <a:chOff x="0" y="0"/>
            <a:chExt cx="6665278" cy="3543300"/>
          </a:xfrm>
        </p:grpSpPr>
        <p:sp>
          <p:nvSpPr>
            <p:cNvPr id="7" name="Shape 1743">
              <a:extLst>
                <a:ext uri="{FF2B5EF4-FFF2-40B4-BE49-F238E27FC236}">
                  <a16:creationId xmlns:a16="http://schemas.microsoft.com/office/drawing/2014/main" id="{33F79135-A252-492C-96E0-16078A251E1C}"/>
                </a:ext>
              </a:extLst>
            </p:cNvPr>
            <p:cNvSpPr/>
            <p:nvPr/>
          </p:nvSpPr>
          <p:spPr>
            <a:xfrm>
              <a:off x="0" y="424815"/>
              <a:ext cx="269405" cy="202057"/>
            </a:xfrm>
            <a:custGeom>
              <a:avLst/>
              <a:gdLst/>
              <a:ahLst/>
              <a:cxnLst/>
              <a:rect l="0" t="0" r="0" b="0"/>
              <a:pathLst>
                <a:path w="269405" h="202057">
                  <a:moveTo>
                    <a:pt x="134696" y="0"/>
                  </a:moveTo>
                  <a:cubicBezTo>
                    <a:pt x="209093" y="0"/>
                    <a:pt x="269405" y="45339"/>
                    <a:pt x="269405" y="101092"/>
                  </a:cubicBezTo>
                  <a:cubicBezTo>
                    <a:pt x="269405" y="156845"/>
                    <a:pt x="209093" y="202057"/>
                    <a:pt x="134696" y="202057"/>
                  </a:cubicBezTo>
                  <a:cubicBezTo>
                    <a:pt x="60312" y="202057"/>
                    <a:pt x="0" y="156845"/>
                    <a:pt x="0" y="101092"/>
                  </a:cubicBezTo>
                  <a:cubicBezTo>
                    <a:pt x="0" y="45339"/>
                    <a:pt x="60312" y="0"/>
                    <a:pt x="134696" y="0"/>
                  </a:cubicBezTo>
                  <a:close/>
                </a:path>
              </a:pathLst>
            </a:custGeom>
            <a:ln w="0" cap="flat">
              <a:round/>
            </a:ln>
          </p:spPr>
          <p:style>
            <a:lnRef idx="0">
              <a:srgbClr val="000000">
                <a:alpha val="0"/>
              </a:srgbClr>
            </a:lnRef>
            <a:fillRef idx="1">
              <a:srgbClr val="2E3037"/>
            </a:fillRef>
            <a:effectRef idx="0">
              <a:scrgbClr r="0" g="0" b="0"/>
            </a:effectRef>
            <a:fontRef idx="none"/>
          </p:style>
          <p:txBody>
            <a:bodyPr/>
            <a:lstStyle/>
            <a:p>
              <a:endParaRPr lang="en-US"/>
            </a:p>
          </p:txBody>
        </p:sp>
        <p:sp>
          <p:nvSpPr>
            <p:cNvPr id="12" name="Shape 1744">
              <a:extLst>
                <a:ext uri="{FF2B5EF4-FFF2-40B4-BE49-F238E27FC236}">
                  <a16:creationId xmlns:a16="http://schemas.microsoft.com/office/drawing/2014/main" id="{53B5BEEE-017E-48BD-9594-91E003DFBE3B}"/>
                </a:ext>
              </a:extLst>
            </p:cNvPr>
            <p:cNvSpPr/>
            <p:nvPr/>
          </p:nvSpPr>
          <p:spPr>
            <a:xfrm>
              <a:off x="0" y="424815"/>
              <a:ext cx="269405" cy="202057"/>
            </a:xfrm>
            <a:custGeom>
              <a:avLst/>
              <a:gdLst/>
              <a:ahLst/>
              <a:cxnLst/>
              <a:rect l="0" t="0" r="0" b="0"/>
              <a:pathLst>
                <a:path w="269405" h="202057">
                  <a:moveTo>
                    <a:pt x="0" y="101092"/>
                  </a:moveTo>
                  <a:cubicBezTo>
                    <a:pt x="0" y="45339"/>
                    <a:pt x="60312" y="0"/>
                    <a:pt x="134696" y="0"/>
                  </a:cubicBezTo>
                  <a:cubicBezTo>
                    <a:pt x="209093" y="0"/>
                    <a:pt x="269405" y="45339"/>
                    <a:pt x="269405" y="101092"/>
                  </a:cubicBezTo>
                  <a:cubicBezTo>
                    <a:pt x="269405" y="156845"/>
                    <a:pt x="209093" y="202057"/>
                    <a:pt x="134696" y="202057"/>
                  </a:cubicBezTo>
                  <a:cubicBezTo>
                    <a:pt x="60312" y="202057"/>
                    <a:pt x="0" y="156845"/>
                    <a:pt x="0" y="101092"/>
                  </a:cubicBezTo>
                  <a:close/>
                </a:path>
              </a:pathLst>
            </a:custGeom>
            <a:ln w="9525" cap="flat">
              <a:round/>
            </a:ln>
          </p:spPr>
          <p:style>
            <a:lnRef idx="1">
              <a:srgbClr val="999FA9"/>
            </a:lnRef>
            <a:fillRef idx="0">
              <a:srgbClr val="000000">
                <a:alpha val="0"/>
              </a:srgbClr>
            </a:fillRef>
            <a:effectRef idx="0">
              <a:scrgbClr r="0" g="0" b="0"/>
            </a:effectRef>
            <a:fontRef idx="none"/>
          </p:style>
          <p:txBody>
            <a:bodyPr/>
            <a:lstStyle/>
            <a:p>
              <a:endParaRPr lang="en-US"/>
            </a:p>
          </p:txBody>
        </p:sp>
        <p:pic>
          <p:nvPicPr>
            <p:cNvPr id="13" name="Picture 12">
              <a:extLst>
                <a:ext uri="{FF2B5EF4-FFF2-40B4-BE49-F238E27FC236}">
                  <a16:creationId xmlns:a16="http://schemas.microsoft.com/office/drawing/2014/main" id="{7A89F7FA-BD23-44EE-B235-9F768090A599}"/>
                </a:ext>
              </a:extLst>
            </p:cNvPr>
            <p:cNvPicPr/>
            <p:nvPr/>
          </p:nvPicPr>
          <p:blipFill>
            <a:blip r:embed="rId3"/>
            <a:stretch>
              <a:fillRect/>
            </a:stretch>
          </p:blipFill>
          <p:spPr>
            <a:xfrm>
              <a:off x="940753" y="0"/>
              <a:ext cx="5724525" cy="3543300"/>
            </a:xfrm>
            <a:prstGeom prst="rect">
              <a:avLst/>
            </a:prstGeom>
          </p:spPr>
        </p:pic>
      </p:grpSp>
    </p:spTree>
    <p:extLst>
      <p:ext uri="{BB962C8B-B14F-4D97-AF65-F5344CB8AC3E}">
        <p14:creationId xmlns:p14="http://schemas.microsoft.com/office/powerpoint/2010/main" val="3718013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Position</a:t>
            </a:r>
          </a:p>
        </p:txBody>
      </p:sp>
      <p:sp>
        <p:nvSpPr>
          <p:cNvPr id="11" name="TextBox 10"/>
          <p:cNvSpPr txBox="1"/>
          <p:nvPr/>
        </p:nvSpPr>
        <p:spPr>
          <a:xfrm>
            <a:off x="546970" y="1691987"/>
            <a:ext cx="11150601" cy="1754326"/>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400" dirty="0">
                <a:solidFill>
                  <a:srgbClr val="552421"/>
                </a:solidFill>
                <a:latin typeface="+mj-lt"/>
              </a:rPr>
              <a:t>position: </a:t>
            </a:r>
            <a:r>
              <a:rPr lang="en-US" sz="2400" dirty="0" smtClean="0">
                <a:solidFill>
                  <a:srgbClr val="552421"/>
                </a:solidFill>
                <a:latin typeface="Times New Roman" panose="02020603050405020304" pitchFamily="18" charset="0"/>
                <a:cs typeface="Times New Roman" panose="02020603050405020304" pitchFamily="18" charset="0"/>
              </a:rPr>
              <a:t>absolute </a:t>
            </a:r>
          </a:p>
          <a:p>
            <a:pPr marL="1828800" lvl="3" indent="-457200">
              <a:lnSpc>
                <a:spcPct val="150000"/>
              </a:lnSpc>
              <a:buFont typeface="Wingdings" panose="05000000000000000000" pitchFamily="2" charset="2"/>
              <a:buChar char="v"/>
            </a:pP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di </a:t>
            </a:r>
            <a:r>
              <a:rPr lang="en-US" sz="2400" dirty="0" err="1" smtClean="0">
                <a:solidFill>
                  <a:srgbClr val="552421"/>
                </a:solidFill>
                <a:latin typeface="Times New Roman" panose="02020603050405020304" pitchFamily="18" charset="0"/>
                <a:cs typeface="Times New Roman" panose="02020603050405020304" pitchFamily="18" charset="0"/>
              </a:rPr>
              <a:t>chuyển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theo</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cha </a:t>
            </a:r>
            <a:r>
              <a:rPr lang="en-US" sz="2400" dirty="0" err="1" smtClean="0">
                <a:solidFill>
                  <a:srgbClr val="552421"/>
                </a:solidFill>
                <a:latin typeface="Times New Roman" panose="02020603050405020304" pitchFamily="18" charset="0"/>
                <a:cs typeface="Times New Roman" panose="02020603050405020304" pitchFamily="18" charset="0"/>
              </a:rPr>
              <a:t>bao</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bên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ngoài</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nó</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cũng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có</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thuộc</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tính</a:t>
            </a:r>
            <a:r>
              <a:rPr lang="en-US" sz="2400" dirty="0" smtClean="0">
                <a:solidFill>
                  <a:srgbClr val="552421"/>
                </a:solidFill>
                <a:latin typeface="Times New Roman" panose="02020603050405020304" pitchFamily="18" charset="0"/>
                <a:cs typeface="Times New Roman" panose="02020603050405020304" pitchFamily="18" charset="0"/>
              </a:rPr>
              <a:t> position, </a:t>
            </a:r>
            <a:r>
              <a:rPr lang="en-US" sz="2400" dirty="0" err="1" smtClean="0">
                <a:solidFill>
                  <a:srgbClr val="552421"/>
                </a:solidFill>
                <a:latin typeface="Times New Roman" panose="02020603050405020304" pitchFamily="18" charset="0"/>
                <a:cs typeface="Times New Roman" panose="02020603050405020304" pitchFamily="18" charset="0"/>
              </a:rPr>
              <a:t>nếu</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không</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thì</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phần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tử</a:t>
            </a:r>
            <a:r>
              <a:rPr lang="en-US" sz="2400" dirty="0" smtClean="0">
                <a:solidFill>
                  <a:srgbClr val="552421"/>
                </a:solidFill>
                <a:latin typeface="Times New Roman" panose="02020603050405020304" pitchFamily="18" charset="0"/>
                <a:cs typeface="Times New Roman" panose="02020603050405020304" pitchFamily="18" charset="0"/>
              </a:rPr>
              <a:t> di </a:t>
            </a:r>
            <a:r>
              <a:rPr lang="en-US" sz="2400" dirty="0" err="1" smtClean="0">
                <a:solidFill>
                  <a:srgbClr val="552421"/>
                </a:solidFill>
                <a:latin typeface="Times New Roman" panose="02020603050405020304" pitchFamily="18" charset="0"/>
                <a:cs typeface="Times New Roman" panose="02020603050405020304" pitchFamily="18" charset="0"/>
              </a:rPr>
              <a:t>chuyển</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theo</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cửa</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sổ</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trình</a:t>
            </a:r>
            <a:r>
              <a:rPr lang="en-US" sz="2400" dirty="0" smtClean="0">
                <a:solidFill>
                  <a:srgbClr val="552421"/>
                </a:solidFill>
                <a:latin typeface="Times New Roman" panose="02020603050405020304" pitchFamily="18" charset="0"/>
                <a:cs typeface="Times New Roman" panose="02020603050405020304" pitchFamily="18" charset="0"/>
              </a:rPr>
              <a:t> </a:t>
            </a:r>
            <a:r>
              <a:rPr lang="en-US" sz="2400" dirty="0" err="1" smtClean="0">
                <a:solidFill>
                  <a:srgbClr val="552421"/>
                </a:solidFill>
                <a:latin typeface="Times New Roman" panose="02020603050405020304" pitchFamily="18" charset="0"/>
                <a:cs typeface="Times New Roman" panose="02020603050405020304" pitchFamily="18" charset="0"/>
              </a:rPr>
              <a:t>duyệt</a:t>
            </a:r>
            <a:endParaRPr lang="vi-VN" sz="2400" dirty="0">
              <a:solidFill>
                <a:srgbClr val="552421"/>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52B63D2A-23BA-45DE-B9B9-47D5FB88C57F}"/>
              </a:ext>
            </a:extLst>
          </p:cNvPr>
          <p:cNvGrpSpPr/>
          <p:nvPr/>
        </p:nvGrpSpPr>
        <p:grpSpPr>
          <a:xfrm>
            <a:off x="1932487" y="3446313"/>
            <a:ext cx="5222693" cy="2739527"/>
            <a:chOff x="0" y="0"/>
            <a:chExt cx="6693853" cy="3667125"/>
          </a:xfrm>
        </p:grpSpPr>
        <p:sp>
          <p:nvSpPr>
            <p:cNvPr id="15" name="Shape 1790">
              <a:extLst>
                <a:ext uri="{FF2B5EF4-FFF2-40B4-BE49-F238E27FC236}">
                  <a16:creationId xmlns:a16="http://schemas.microsoft.com/office/drawing/2014/main" id="{053A8EA8-0C96-4562-8780-24C28CD9EED6}"/>
                </a:ext>
              </a:extLst>
            </p:cNvPr>
            <p:cNvSpPr/>
            <p:nvPr/>
          </p:nvSpPr>
          <p:spPr>
            <a:xfrm>
              <a:off x="0" y="424815"/>
              <a:ext cx="269405" cy="202057"/>
            </a:xfrm>
            <a:custGeom>
              <a:avLst/>
              <a:gdLst/>
              <a:ahLst/>
              <a:cxnLst/>
              <a:rect l="0" t="0" r="0" b="0"/>
              <a:pathLst>
                <a:path w="269405" h="202057">
                  <a:moveTo>
                    <a:pt x="134696" y="0"/>
                  </a:moveTo>
                  <a:cubicBezTo>
                    <a:pt x="209093" y="0"/>
                    <a:pt x="269405" y="45339"/>
                    <a:pt x="269405" y="101092"/>
                  </a:cubicBezTo>
                  <a:cubicBezTo>
                    <a:pt x="269405" y="156845"/>
                    <a:pt x="209093" y="202057"/>
                    <a:pt x="134696" y="202057"/>
                  </a:cubicBezTo>
                  <a:cubicBezTo>
                    <a:pt x="60312" y="202057"/>
                    <a:pt x="0" y="156845"/>
                    <a:pt x="0" y="101092"/>
                  </a:cubicBezTo>
                  <a:cubicBezTo>
                    <a:pt x="0" y="45339"/>
                    <a:pt x="60312" y="0"/>
                    <a:pt x="134696" y="0"/>
                  </a:cubicBezTo>
                  <a:close/>
                </a:path>
              </a:pathLst>
            </a:custGeom>
            <a:ln w="0" cap="flat">
              <a:round/>
            </a:ln>
          </p:spPr>
          <p:style>
            <a:lnRef idx="0">
              <a:srgbClr val="000000">
                <a:alpha val="0"/>
              </a:srgbClr>
            </a:lnRef>
            <a:fillRef idx="1">
              <a:srgbClr val="2E3037"/>
            </a:fillRef>
            <a:effectRef idx="0">
              <a:scrgbClr r="0" g="0" b="0"/>
            </a:effectRef>
            <a:fontRef idx="none"/>
          </p:style>
          <p:txBody>
            <a:bodyPr/>
            <a:lstStyle/>
            <a:p>
              <a:endParaRPr lang="en-US"/>
            </a:p>
          </p:txBody>
        </p:sp>
        <p:sp>
          <p:nvSpPr>
            <p:cNvPr id="16" name="Shape 1791">
              <a:extLst>
                <a:ext uri="{FF2B5EF4-FFF2-40B4-BE49-F238E27FC236}">
                  <a16:creationId xmlns:a16="http://schemas.microsoft.com/office/drawing/2014/main" id="{07C89080-8C24-413D-8CBC-D92944E2B1EF}"/>
                </a:ext>
              </a:extLst>
            </p:cNvPr>
            <p:cNvSpPr/>
            <p:nvPr/>
          </p:nvSpPr>
          <p:spPr>
            <a:xfrm>
              <a:off x="0" y="424815"/>
              <a:ext cx="269405" cy="202057"/>
            </a:xfrm>
            <a:custGeom>
              <a:avLst/>
              <a:gdLst/>
              <a:ahLst/>
              <a:cxnLst/>
              <a:rect l="0" t="0" r="0" b="0"/>
              <a:pathLst>
                <a:path w="269405" h="202057">
                  <a:moveTo>
                    <a:pt x="0" y="101092"/>
                  </a:moveTo>
                  <a:cubicBezTo>
                    <a:pt x="0" y="45339"/>
                    <a:pt x="60312" y="0"/>
                    <a:pt x="134696" y="0"/>
                  </a:cubicBezTo>
                  <a:cubicBezTo>
                    <a:pt x="209093" y="0"/>
                    <a:pt x="269405" y="45339"/>
                    <a:pt x="269405" y="101092"/>
                  </a:cubicBezTo>
                  <a:cubicBezTo>
                    <a:pt x="269405" y="156845"/>
                    <a:pt x="209093" y="202057"/>
                    <a:pt x="134696" y="202057"/>
                  </a:cubicBezTo>
                  <a:cubicBezTo>
                    <a:pt x="60312" y="202057"/>
                    <a:pt x="0" y="156845"/>
                    <a:pt x="0" y="101092"/>
                  </a:cubicBezTo>
                  <a:close/>
                </a:path>
              </a:pathLst>
            </a:custGeom>
            <a:ln w="9525" cap="flat">
              <a:round/>
            </a:ln>
          </p:spPr>
          <p:style>
            <a:lnRef idx="1">
              <a:srgbClr val="999FA9"/>
            </a:lnRef>
            <a:fillRef idx="0">
              <a:srgbClr val="000000">
                <a:alpha val="0"/>
              </a:srgbClr>
            </a:fillRef>
            <a:effectRef idx="0">
              <a:scrgbClr r="0" g="0" b="0"/>
            </a:effectRef>
            <a:fontRef idx="none"/>
          </p:style>
          <p:txBody>
            <a:bodyPr/>
            <a:lstStyle/>
            <a:p>
              <a:endParaRPr lang="en-US"/>
            </a:p>
          </p:txBody>
        </p:sp>
        <p:pic>
          <p:nvPicPr>
            <p:cNvPr id="17" name="Picture 16">
              <a:extLst>
                <a:ext uri="{FF2B5EF4-FFF2-40B4-BE49-F238E27FC236}">
                  <a16:creationId xmlns:a16="http://schemas.microsoft.com/office/drawing/2014/main" id="{E4803E77-D7CA-45FD-8DE9-54B1AD84E23A}"/>
                </a:ext>
              </a:extLst>
            </p:cNvPr>
            <p:cNvPicPr/>
            <p:nvPr/>
          </p:nvPicPr>
          <p:blipFill>
            <a:blip r:embed="rId3"/>
            <a:stretch>
              <a:fillRect/>
            </a:stretch>
          </p:blipFill>
          <p:spPr>
            <a:xfrm>
              <a:off x="912178" y="0"/>
              <a:ext cx="5781675" cy="3667125"/>
            </a:xfrm>
            <a:prstGeom prst="rect">
              <a:avLst/>
            </a:prstGeom>
          </p:spPr>
        </p:pic>
      </p:grpSp>
    </p:spTree>
    <p:extLst>
      <p:ext uri="{BB962C8B-B14F-4D97-AF65-F5344CB8AC3E}">
        <p14:creationId xmlns:p14="http://schemas.microsoft.com/office/powerpoint/2010/main" val="3810976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Position</a:t>
            </a:r>
          </a:p>
        </p:txBody>
      </p:sp>
      <p:sp>
        <p:nvSpPr>
          <p:cNvPr id="11" name="TextBox 10"/>
          <p:cNvSpPr txBox="1"/>
          <p:nvPr/>
        </p:nvSpPr>
        <p:spPr>
          <a:xfrm>
            <a:off x="607930" y="1191607"/>
            <a:ext cx="11150601" cy="2746906"/>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300" dirty="0">
                <a:solidFill>
                  <a:srgbClr val="552421"/>
                </a:solidFill>
                <a:latin typeface="+mj-lt"/>
              </a:rPr>
              <a:t>position: </a:t>
            </a:r>
            <a:r>
              <a:rPr lang="en-US" sz="2300" dirty="0" smtClean="0">
                <a:solidFill>
                  <a:srgbClr val="552421"/>
                </a:solidFill>
                <a:latin typeface="Times New Roman" panose="02020603050405020304" pitchFamily="18" charset="0"/>
                <a:cs typeface="Times New Roman" panose="02020603050405020304" pitchFamily="18" charset="0"/>
              </a:rPr>
              <a:t>fixed</a:t>
            </a:r>
          </a:p>
          <a:p>
            <a:pPr marL="1828800" lvl="3" indent="-457200">
              <a:lnSpc>
                <a:spcPct val="150000"/>
              </a:lnSpc>
              <a:buFont typeface="Wingdings" panose="05000000000000000000" pitchFamily="2" charset="2"/>
              <a:buChar char="v"/>
            </a:pPr>
            <a:r>
              <a:rPr lang="en-US" sz="2300" dirty="0" err="1">
                <a:solidFill>
                  <a:srgbClr val="552421"/>
                </a:solidFill>
                <a:latin typeface="Times New Roman" panose="02020603050405020304" pitchFamily="18" charset="0"/>
                <a:cs typeface="Times New Roman" panose="02020603050405020304" pitchFamily="18" charset="0"/>
              </a:rPr>
              <a:t>Phần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tử</a:t>
            </a:r>
            <a:r>
              <a:rPr lang="en-US" sz="2300" dirty="0">
                <a:solidFill>
                  <a:srgbClr val="552421"/>
                </a:solidFill>
                <a:latin typeface="Times New Roman" panose="02020603050405020304" pitchFamily="18" charset="0"/>
                <a:cs typeface="Times New Roman" panose="02020603050405020304" pitchFamily="18" charset="0"/>
              </a:rPr>
              <a:t> di </a:t>
            </a:r>
            <a:r>
              <a:rPr lang="en-US" sz="2300" dirty="0" err="1">
                <a:solidFill>
                  <a:srgbClr val="552421"/>
                </a:solidFill>
                <a:latin typeface="Times New Roman" panose="02020603050405020304" pitchFamily="18" charset="0"/>
                <a:cs typeface="Times New Roman" panose="02020603050405020304" pitchFamily="18" charset="0"/>
              </a:rPr>
              <a:t>chuyển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theo</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phần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tử</a:t>
            </a:r>
            <a:r>
              <a:rPr lang="en-US" sz="2300" dirty="0">
                <a:solidFill>
                  <a:srgbClr val="552421"/>
                </a:solidFill>
                <a:latin typeface="Times New Roman" panose="02020603050405020304" pitchFamily="18" charset="0"/>
                <a:cs typeface="Times New Roman" panose="02020603050405020304" pitchFamily="18" charset="0"/>
              </a:rPr>
              <a:t> cha </a:t>
            </a:r>
            <a:r>
              <a:rPr lang="en-US" sz="2300" dirty="0" err="1">
                <a:solidFill>
                  <a:srgbClr val="552421"/>
                </a:solidFill>
                <a:latin typeface="Times New Roman" panose="02020603050405020304" pitchFamily="18" charset="0"/>
                <a:cs typeface="Times New Roman" panose="02020603050405020304" pitchFamily="18" charset="0"/>
              </a:rPr>
              <a:t>bao</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bên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ngoài</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nó</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cũng</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có</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thuộc</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tính</a:t>
            </a:r>
            <a:r>
              <a:rPr lang="en-US" sz="2300" dirty="0">
                <a:solidFill>
                  <a:srgbClr val="552421"/>
                </a:solidFill>
                <a:latin typeface="Times New Roman" panose="02020603050405020304" pitchFamily="18" charset="0"/>
                <a:cs typeface="Times New Roman" panose="02020603050405020304" pitchFamily="18" charset="0"/>
              </a:rPr>
              <a:t> position, </a:t>
            </a:r>
            <a:r>
              <a:rPr lang="en-US" sz="2300" dirty="0" err="1">
                <a:solidFill>
                  <a:srgbClr val="552421"/>
                </a:solidFill>
                <a:latin typeface="Times New Roman" panose="02020603050405020304" pitchFamily="18" charset="0"/>
                <a:cs typeface="Times New Roman" panose="02020603050405020304" pitchFamily="18" charset="0"/>
              </a:rPr>
              <a:t>nếu</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không</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thì</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phần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tử</a:t>
            </a:r>
            <a:r>
              <a:rPr lang="en-US" sz="2300" dirty="0">
                <a:solidFill>
                  <a:srgbClr val="552421"/>
                </a:solidFill>
                <a:latin typeface="Times New Roman" panose="02020603050405020304" pitchFamily="18" charset="0"/>
                <a:cs typeface="Times New Roman" panose="02020603050405020304" pitchFamily="18" charset="0"/>
              </a:rPr>
              <a:t> di </a:t>
            </a:r>
            <a:r>
              <a:rPr lang="en-US" sz="2300" dirty="0" err="1">
                <a:solidFill>
                  <a:srgbClr val="552421"/>
                </a:solidFill>
                <a:latin typeface="Times New Roman" panose="02020603050405020304" pitchFamily="18" charset="0"/>
                <a:cs typeface="Times New Roman" panose="02020603050405020304" pitchFamily="18" charset="0"/>
              </a:rPr>
              <a:t>chuyển</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theo</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cửa</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sổ</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a:solidFill>
                  <a:srgbClr val="552421"/>
                </a:solidFill>
                <a:latin typeface="Times New Roman" panose="02020603050405020304" pitchFamily="18" charset="0"/>
                <a:cs typeface="Times New Roman" panose="02020603050405020304" pitchFamily="18" charset="0"/>
              </a:rPr>
              <a:t>trình</a:t>
            </a:r>
            <a:r>
              <a:rPr lang="en-US" sz="2300" dirty="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duyệt</a:t>
            </a:r>
            <a:r>
              <a:rPr lang="en-US" sz="2300" dirty="0" smtClean="0">
                <a:solidFill>
                  <a:srgbClr val="552421"/>
                </a:solidFill>
                <a:latin typeface="Times New Roman" panose="02020603050405020304" pitchFamily="18" charset="0"/>
                <a:cs typeface="Times New Roman" panose="02020603050405020304" pitchFamily="18" charset="0"/>
              </a:rPr>
              <a:t>.</a:t>
            </a:r>
          </a:p>
          <a:p>
            <a:pPr marL="1828800" lvl="3" indent="-457200">
              <a:lnSpc>
                <a:spcPct val="150000"/>
              </a:lnSpc>
              <a:buFont typeface="Wingdings" panose="05000000000000000000" pitchFamily="2" charset="2"/>
              <a:buChar char="v"/>
            </a:pPr>
            <a:r>
              <a:rPr lang="en-US" sz="2300" dirty="0" smtClean="0">
                <a:solidFill>
                  <a:srgbClr val="552421"/>
                </a:solidFill>
                <a:latin typeface="Times New Roman" panose="02020603050405020304" pitchFamily="18" charset="0"/>
                <a:cs typeface="Times New Roman" panose="02020603050405020304" pitchFamily="18" charset="0"/>
              </a:rPr>
              <a:t>Fixed </a:t>
            </a:r>
            <a:r>
              <a:rPr lang="en-US" sz="2300" dirty="0" err="1" smtClean="0">
                <a:solidFill>
                  <a:srgbClr val="552421"/>
                </a:solidFill>
                <a:latin typeface="Times New Roman" panose="02020603050405020304" pitchFamily="18" charset="0"/>
                <a:cs typeface="Times New Roman" panose="02020603050405020304" pitchFamily="18" charset="0"/>
              </a:rPr>
              <a:t>khác</a:t>
            </a:r>
            <a:r>
              <a:rPr lang="en-US" sz="2300" dirty="0" smtClean="0">
                <a:solidFill>
                  <a:srgbClr val="552421"/>
                </a:solidFill>
                <a:latin typeface="Times New Roman" panose="02020603050405020304" pitchFamily="18" charset="0"/>
                <a:cs typeface="Times New Roman" panose="02020603050405020304" pitchFamily="18" charset="0"/>
              </a:rPr>
              <a:t> absolute ở </a:t>
            </a:r>
            <a:r>
              <a:rPr lang="en-US" sz="2300" dirty="0" err="1" smtClean="0">
                <a:solidFill>
                  <a:srgbClr val="552421"/>
                </a:solidFill>
                <a:latin typeface="Times New Roman" panose="02020603050405020304" pitchFamily="18" charset="0"/>
                <a:cs typeface="Times New Roman" panose="02020603050405020304" pitchFamily="18" charset="0"/>
              </a:rPr>
              <a:t>chỗ</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khi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dùng</a:t>
            </a:r>
            <a:r>
              <a:rPr lang="en-US" sz="2300" dirty="0" smtClean="0">
                <a:solidFill>
                  <a:srgbClr val="552421"/>
                </a:solidFill>
                <a:latin typeface="Times New Roman" panose="02020603050405020304" pitchFamily="18" charset="0"/>
                <a:cs typeface="Times New Roman" panose="02020603050405020304" pitchFamily="18" charset="0"/>
              </a:rPr>
              <a:t> fixed </a:t>
            </a:r>
            <a:r>
              <a:rPr lang="en-US" sz="2300" dirty="0" err="1" smtClean="0">
                <a:solidFill>
                  <a:srgbClr val="552421"/>
                </a:solidFill>
                <a:latin typeface="Times New Roman" panose="02020603050405020304" pitchFamily="18" charset="0"/>
                <a:cs typeface="Times New Roman" panose="02020603050405020304" pitchFamily="18" charset="0"/>
              </a:rPr>
              <a:t>thì</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dù</a:t>
            </a:r>
            <a:r>
              <a:rPr lang="en-US" sz="2300" dirty="0" smtClean="0">
                <a:solidFill>
                  <a:srgbClr val="552421"/>
                </a:solidFill>
                <a:latin typeface="Times New Roman" panose="02020603050405020304" pitchFamily="18" charset="0"/>
                <a:cs typeface="Times New Roman" panose="02020603050405020304" pitchFamily="18" charset="0"/>
              </a:rPr>
              <a:t> scroll </a:t>
            </a:r>
            <a:r>
              <a:rPr lang="en-US" sz="2300" dirty="0" err="1" smtClean="0">
                <a:solidFill>
                  <a:srgbClr val="552421"/>
                </a:solidFill>
                <a:latin typeface="Times New Roman" panose="02020603050405020304" pitchFamily="18" charset="0"/>
                <a:cs typeface="Times New Roman" panose="02020603050405020304" pitchFamily="18" charset="0"/>
              </a:rPr>
              <a:t>xuống</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dưới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thì</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phần</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tử</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vẫn</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nằm</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cố</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định</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tại</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ví</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trị</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đó</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trên</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màn</a:t>
            </a:r>
            <a:r>
              <a:rPr lang="en-US" sz="2300" dirty="0" smtClean="0">
                <a:solidFill>
                  <a:srgbClr val="552421"/>
                </a:solidFill>
                <a:latin typeface="Times New Roman" panose="02020603050405020304" pitchFamily="18" charset="0"/>
                <a:cs typeface="Times New Roman" panose="02020603050405020304" pitchFamily="18" charset="0"/>
              </a:rPr>
              <a:t> </a:t>
            </a:r>
            <a:r>
              <a:rPr lang="en-US" sz="2300" dirty="0" err="1" smtClean="0">
                <a:solidFill>
                  <a:srgbClr val="552421"/>
                </a:solidFill>
                <a:latin typeface="Times New Roman" panose="02020603050405020304" pitchFamily="18" charset="0"/>
                <a:cs typeface="Times New Roman" panose="02020603050405020304" pitchFamily="18" charset="0"/>
              </a:rPr>
              <a:t>hình</a:t>
            </a:r>
            <a:r>
              <a:rPr lang="en-US" sz="2300" dirty="0" smtClean="0">
                <a:solidFill>
                  <a:srgbClr val="552421"/>
                </a:solidFill>
                <a:latin typeface="Times New Roman" panose="02020603050405020304" pitchFamily="18" charset="0"/>
                <a:cs typeface="Times New Roman" panose="02020603050405020304" pitchFamily="18" charset="0"/>
              </a:rPr>
              <a:t>	</a:t>
            </a:r>
            <a:endParaRPr lang="vi-VN" sz="2300" dirty="0">
              <a:solidFill>
                <a:srgbClr val="55242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91EE5719-C0C4-4494-A89E-49AD81FB92F8}"/>
              </a:ext>
            </a:extLst>
          </p:cNvPr>
          <p:cNvGrpSpPr/>
          <p:nvPr/>
        </p:nvGrpSpPr>
        <p:grpSpPr>
          <a:xfrm>
            <a:off x="1724234" y="4041126"/>
            <a:ext cx="5209492" cy="2408642"/>
            <a:chOff x="0" y="0"/>
            <a:chExt cx="6736652" cy="3371850"/>
          </a:xfrm>
        </p:grpSpPr>
        <p:sp>
          <p:nvSpPr>
            <p:cNvPr id="13" name="Shape 1837">
              <a:extLst>
                <a:ext uri="{FF2B5EF4-FFF2-40B4-BE49-F238E27FC236}">
                  <a16:creationId xmlns:a16="http://schemas.microsoft.com/office/drawing/2014/main" id="{8A853630-818E-43E3-B3FA-D5AFBDBF7BB9}"/>
                </a:ext>
              </a:extLst>
            </p:cNvPr>
            <p:cNvSpPr/>
            <p:nvPr/>
          </p:nvSpPr>
          <p:spPr>
            <a:xfrm>
              <a:off x="0" y="510540"/>
              <a:ext cx="269405" cy="202057"/>
            </a:xfrm>
            <a:custGeom>
              <a:avLst/>
              <a:gdLst/>
              <a:ahLst/>
              <a:cxnLst/>
              <a:rect l="0" t="0" r="0" b="0"/>
              <a:pathLst>
                <a:path w="269405" h="202057">
                  <a:moveTo>
                    <a:pt x="134696" y="0"/>
                  </a:moveTo>
                  <a:cubicBezTo>
                    <a:pt x="209093" y="0"/>
                    <a:pt x="269405" y="45339"/>
                    <a:pt x="269405" y="101092"/>
                  </a:cubicBezTo>
                  <a:cubicBezTo>
                    <a:pt x="269405" y="156845"/>
                    <a:pt x="209093" y="202057"/>
                    <a:pt x="134696" y="202057"/>
                  </a:cubicBezTo>
                  <a:cubicBezTo>
                    <a:pt x="60312" y="202057"/>
                    <a:pt x="0" y="156845"/>
                    <a:pt x="0" y="101092"/>
                  </a:cubicBezTo>
                  <a:cubicBezTo>
                    <a:pt x="0" y="45339"/>
                    <a:pt x="60312" y="0"/>
                    <a:pt x="134696" y="0"/>
                  </a:cubicBezTo>
                  <a:close/>
                </a:path>
              </a:pathLst>
            </a:custGeom>
            <a:ln w="0" cap="flat">
              <a:round/>
            </a:ln>
          </p:spPr>
          <p:style>
            <a:lnRef idx="0">
              <a:srgbClr val="000000">
                <a:alpha val="0"/>
              </a:srgbClr>
            </a:lnRef>
            <a:fillRef idx="1">
              <a:srgbClr val="2E3037"/>
            </a:fillRef>
            <a:effectRef idx="0">
              <a:scrgbClr r="0" g="0" b="0"/>
            </a:effectRef>
            <a:fontRef idx="none"/>
          </p:style>
          <p:txBody>
            <a:bodyPr/>
            <a:lstStyle/>
            <a:p>
              <a:endParaRPr lang="en-US"/>
            </a:p>
          </p:txBody>
        </p:sp>
        <p:sp>
          <p:nvSpPr>
            <p:cNvPr id="18" name="Shape 1838">
              <a:extLst>
                <a:ext uri="{FF2B5EF4-FFF2-40B4-BE49-F238E27FC236}">
                  <a16:creationId xmlns:a16="http://schemas.microsoft.com/office/drawing/2014/main" id="{7134A78B-4303-4095-94ED-997C7271CF88}"/>
                </a:ext>
              </a:extLst>
            </p:cNvPr>
            <p:cNvSpPr/>
            <p:nvPr/>
          </p:nvSpPr>
          <p:spPr>
            <a:xfrm>
              <a:off x="0" y="510540"/>
              <a:ext cx="269405" cy="202057"/>
            </a:xfrm>
            <a:custGeom>
              <a:avLst/>
              <a:gdLst/>
              <a:ahLst/>
              <a:cxnLst/>
              <a:rect l="0" t="0" r="0" b="0"/>
              <a:pathLst>
                <a:path w="269405" h="202057">
                  <a:moveTo>
                    <a:pt x="0" y="101092"/>
                  </a:moveTo>
                  <a:cubicBezTo>
                    <a:pt x="0" y="45339"/>
                    <a:pt x="60312" y="0"/>
                    <a:pt x="134696" y="0"/>
                  </a:cubicBezTo>
                  <a:cubicBezTo>
                    <a:pt x="209093" y="0"/>
                    <a:pt x="269405" y="45339"/>
                    <a:pt x="269405" y="101092"/>
                  </a:cubicBezTo>
                  <a:cubicBezTo>
                    <a:pt x="269405" y="156845"/>
                    <a:pt x="209093" y="202057"/>
                    <a:pt x="134696" y="202057"/>
                  </a:cubicBezTo>
                  <a:cubicBezTo>
                    <a:pt x="60312" y="202057"/>
                    <a:pt x="0" y="156845"/>
                    <a:pt x="0" y="101092"/>
                  </a:cubicBezTo>
                  <a:close/>
                </a:path>
              </a:pathLst>
            </a:custGeom>
            <a:ln w="9525" cap="flat">
              <a:round/>
            </a:ln>
          </p:spPr>
          <p:style>
            <a:lnRef idx="1">
              <a:srgbClr val="999FA9"/>
            </a:lnRef>
            <a:fillRef idx="0">
              <a:srgbClr val="000000">
                <a:alpha val="0"/>
              </a:srgbClr>
            </a:fillRef>
            <a:effectRef idx="0">
              <a:scrgbClr r="0" g="0" b="0"/>
            </a:effectRef>
            <a:fontRef idx="none"/>
          </p:style>
          <p:txBody>
            <a:bodyPr/>
            <a:lstStyle/>
            <a:p>
              <a:endParaRPr lang="en-US"/>
            </a:p>
          </p:txBody>
        </p:sp>
        <p:pic>
          <p:nvPicPr>
            <p:cNvPr id="19" name="Picture 18">
              <a:extLst>
                <a:ext uri="{FF2B5EF4-FFF2-40B4-BE49-F238E27FC236}">
                  <a16:creationId xmlns:a16="http://schemas.microsoft.com/office/drawing/2014/main" id="{A6FF2F76-0065-47CE-92B9-B9CF4E7B155A}"/>
                </a:ext>
              </a:extLst>
            </p:cNvPr>
            <p:cNvPicPr/>
            <p:nvPr/>
          </p:nvPicPr>
          <p:blipFill>
            <a:blip r:embed="rId3"/>
            <a:stretch>
              <a:fillRect/>
            </a:stretch>
          </p:blipFill>
          <p:spPr>
            <a:xfrm>
              <a:off x="869252" y="0"/>
              <a:ext cx="5867400" cy="3371850"/>
            </a:xfrm>
            <a:prstGeom prst="rect">
              <a:avLst/>
            </a:prstGeom>
          </p:spPr>
        </p:pic>
      </p:grpSp>
    </p:spTree>
    <p:extLst>
      <p:ext uri="{BB962C8B-B14F-4D97-AF65-F5344CB8AC3E}">
        <p14:creationId xmlns:p14="http://schemas.microsoft.com/office/powerpoint/2010/main" val="4016931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Position</a:t>
            </a:r>
          </a:p>
        </p:txBody>
      </p:sp>
      <p:sp>
        <p:nvSpPr>
          <p:cNvPr id="11" name="TextBox 10"/>
          <p:cNvSpPr txBox="1"/>
          <p:nvPr/>
        </p:nvSpPr>
        <p:spPr>
          <a:xfrm>
            <a:off x="546970" y="1272887"/>
            <a:ext cx="11560363" cy="2677656"/>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vi-VN" sz="2200" dirty="0">
                <a:solidFill>
                  <a:srgbClr val="552421"/>
                </a:solidFill>
                <a:latin typeface="+mj-lt"/>
              </a:rPr>
              <a:t>Position</a:t>
            </a:r>
            <a:r>
              <a:rPr lang="en-US" sz="2200" dirty="0">
                <a:solidFill>
                  <a:srgbClr val="552421"/>
                </a:solidFill>
                <a:latin typeface="+mj-lt"/>
              </a:rPr>
              <a:t> </a:t>
            </a:r>
            <a:r>
              <a:rPr lang="en-US" sz="2200" dirty="0" err="1">
                <a:solidFill>
                  <a:srgbClr val="552421"/>
                </a:solidFill>
                <a:latin typeface="Times New Roman" panose="02020603050405020304" pitchFamily="18" charset="0"/>
                <a:cs typeface="Times New Roman" panose="02020603050405020304" pitchFamily="18" charset="0"/>
              </a:rPr>
              <a:t>theo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quan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hệ</a:t>
            </a:r>
            <a:r>
              <a:rPr lang="en-US" sz="2200" dirty="0">
                <a:solidFill>
                  <a:srgbClr val="552421"/>
                </a:solidFill>
                <a:latin typeface="Times New Roman" panose="02020603050405020304" pitchFamily="18" charset="0"/>
                <a:cs typeface="Times New Roman" panose="02020603050405020304" pitchFamily="18" charset="0"/>
              </a:rPr>
              <a:t> cha con</a:t>
            </a:r>
            <a:r>
              <a:rPr lang="en-US" sz="2200" dirty="0" smtClean="0">
                <a:solidFill>
                  <a:srgbClr val="552421"/>
                </a:solidFill>
                <a:latin typeface="Times New Roman" panose="02020603050405020304" pitchFamily="18" charset="0"/>
                <a:cs typeface="Times New Roman" panose="02020603050405020304" pitchFamily="18" charset="0"/>
              </a:rPr>
              <a:t>:</a:t>
            </a:r>
          </a:p>
          <a:p>
            <a:pPr marL="1828800" lvl="3" indent="-457200">
              <a:lnSpc>
                <a:spcPct val="150000"/>
              </a:lnSpc>
              <a:buFont typeface="Wingdings" panose="05000000000000000000" pitchFamily="2" charset="2"/>
              <a:buChar char="v"/>
            </a:pPr>
            <a:r>
              <a:rPr lang="en-US" sz="2200" dirty="0" smtClean="0">
                <a:solidFill>
                  <a:srgbClr val="552421"/>
                </a:solidFill>
                <a:latin typeface="Times New Roman" panose="02020603050405020304" pitchFamily="18" charset="0"/>
                <a:cs typeface="Times New Roman" panose="02020603050405020304" pitchFamily="18" charset="0"/>
              </a:rPr>
              <a:t>Ở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cha, </a:t>
            </a:r>
            <a:r>
              <a:rPr lang="en-US" sz="2200" dirty="0" err="1" smtClean="0">
                <a:solidFill>
                  <a:srgbClr val="552421"/>
                </a:solidFill>
                <a:latin typeface="Times New Roman" panose="02020603050405020304" pitchFamily="18" charset="0"/>
                <a:cs typeface="Times New Roman" panose="02020603050405020304" pitchFamily="18" charset="0"/>
              </a:rPr>
              <a:t>cho</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thuộc</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tính</a:t>
            </a:r>
            <a:r>
              <a:rPr lang="en-US" sz="2200" dirty="0" smtClean="0">
                <a:solidFill>
                  <a:srgbClr val="552421"/>
                </a:solidFill>
                <a:latin typeface="Times New Roman" panose="02020603050405020304" pitchFamily="18" charset="0"/>
                <a:cs typeface="Times New Roman" panose="02020603050405020304" pitchFamily="18" charset="0"/>
              </a:rPr>
              <a:t> position (</a:t>
            </a:r>
            <a:r>
              <a:rPr lang="en-US" sz="2200" dirty="0" err="1" smtClean="0">
                <a:solidFill>
                  <a:srgbClr val="552421"/>
                </a:solidFill>
                <a:latin typeface="Times New Roman" panose="02020603050405020304" pitchFamily="18" charset="0"/>
                <a:cs typeface="Times New Roman" panose="02020603050405020304" pitchFamily="18" charset="0"/>
              </a:rPr>
              <a:t>thường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là</a:t>
            </a:r>
            <a:r>
              <a:rPr lang="en-US" sz="2200" dirty="0" smtClean="0">
                <a:solidFill>
                  <a:srgbClr val="552421"/>
                </a:solidFill>
                <a:latin typeface="Times New Roman" panose="02020603050405020304" pitchFamily="18" charset="0"/>
                <a:cs typeface="Times New Roman" panose="02020603050405020304" pitchFamily="18" charset="0"/>
              </a:rPr>
              <a:t> relative </a:t>
            </a:r>
            <a:r>
              <a:rPr lang="en-US" sz="2200" dirty="0" err="1" smtClean="0">
                <a:solidFill>
                  <a:srgbClr val="552421"/>
                </a:solidFill>
                <a:latin typeface="Times New Roman" panose="02020603050405020304" pitchFamily="18" charset="0"/>
                <a:cs typeface="Times New Roman" panose="02020603050405020304" pitchFamily="18" charset="0"/>
              </a:rPr>
              <a:t>để</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cha </a:t>
            </a:r>
            <a:r>
              <a:rPr lang="en-US" sz="2200" dirty="0" err="1" smtClean="0">
                <a:solidFill>
                  <a:srgbClr val="552421"/>
                </a:solidFill>
                <a:latin typeface="Times New Roman" panose="02020603050405020304" pitchFamily="18" charset="0"/>
                <a:cs typeface="Times New Roman" panose="02020603050405020304" pitchFamily="18" charset="0"/>
              </a:rPr>
              <a:t>không</a:t>
            </a:r>
            <a:r>
              <a:rPr lang="en-US" sz="2200" dirty="0" smtClean="0">
                <a:solidFill>
                  <a:srgbClr val="552421"/>
                </a:solidFill>
                <a:latin typeface="Times New Roman" panose="02020603050405020304" pitchFamily="18" charset="0"/>
                <a:cs typeface="Times New Roman" panose="02020603050405020304" pitchFamily="18" charset="0"/>
              </a:rPr>
              <a:t> di </a:t>
            </a:r>
            <a:r>
              <a:rPr lang="en-US" sz="2200" dirty="0" err="1" smtClean="0">
                <a:solidFill>
                  <a:srgbClr val="552421"/>
                </a:solidFill>
                <a:latin typeface="Times New Roman" panose="02020603050405020304" pitchFamily="18" charset="0"/>
                <a:cs typeface="Times New Roman" panose="02020603050405020304" pitchFamily="18" charset="0"/>
              </a:rPr>
              <a:t>chuyển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chỉ</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làm</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mốc</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để</a:t>
            </a:r>
            <a:r>
              <a:rPr lang="en-US" sz="2200" dirty="0" smtClean="0">
                <a:solidFill>
                  <a:srgbClr val="552421"/>
                </a:solidFill>
                <a:latin typeface="Times New Roman" panose="02020603050405020304" pitchFamily="18" charset="0"/>
                <a:cs typeface="Times New Roman" panose="02020603050405020304" pitchFamily="18" charset="0"/>
              </a:rPr>
              <a:t> di </a:t>
            </a:r>
            <a:r>
              <a:rPr lang="en-US" sz="2200" dirty="0" err="1" smtClean="0">
                <a:solidFill>
                  <a:srgbClr val="552421"/>
                </a:solidFill>
                <a:latin typeface="Times New Roman" panose="02020603050405020304" pitchFamily="18" charset="0"/>
                <a:cs typeface="Times New Roman" panose="02020603050405020304" pitchFamily="18" charset="0"/>
              </a:rPr>
              <a:t>chuyển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con </a:t>
            </a:r>
            <a:r>
              <a:rPr lang="en-US" sz="2200" dirty="0" err="1" smtClean="0">
                <a:solidFill>
                  <a:srgbClr val="552421"/>
                </a:solidFill>
                <a:latin typeface="Times New Roman" panose="02020603050405020304" pitchFamily="18" charset="0"/>
                <a:cs typeface="Times New Roman" panose="02020603050405020304" pitchFamily="18" charset="0"/>
              </a:rPr>
              <a:t>bên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trong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nó</a:t>
            </a:r>
            <a:r>
              <a:rPr lang="en-US" sz="2200" dirty="0" smtClean="0">
                <a:solidFill>
                  <a:srgbClr val="552421"/>
                </a:solidFill>
                <a:latin typeface="Times New Roman" panose="02020603050405020304" pitchFamily="18" charset="0"/>
                <a:cs typeface="Times New Roman" panose="02020603050405020304" pitchFamily="18" charset="0"/>
              </a:rPr>
              <a:t>)</a:t>
            </a:r>
          </a:p>
          <a:p>
            <a:pPr marL="1828800" lvl="3" indent="-457200">
              <a:lnSpc>
                <a:spcPct val="150000"/>
              </a:lnSpc>
              <a:buFont typeface="Wingdings" panose="05000000000000000000" pitchFamily="2" charset="2"/>
              <a:buChar char="v"/>
            </a:pPr>
            <a:r>
              <a:rPr lang="en-US" sz="2200" dirty="0" smtClean="0">
                <a:solidFill>
                  <a:srgbClr val="552421"/>
                </a:solidFill>
                <a:latin typeface="Times New Roman" panose="02020603050405020304" pitchFamily="18" charset="0"/>
                <a:cs typeface="Times New Roman" panose="02020603050405020304" pitchFamily="18" charset="0"/>
              </a:rPr>
              <a:t>Ở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con, ta </a:t>
            </a:r>
            <a:r>
              <a:rPr lang="en-US" sz="2200" dirty="0" err="1" smtClean="0">
                <a:solidFill>
                  <a:srgbClr val="552421"/>
                </a:solidFill>
                <a:latin typeface="Times New Roman" panose="02020603050405020304" pitchFamily="18" charset="0"/>
                <a:cs typeface="Times New Roman" panose="02020603050405020304" pitchFamily="18" charset="0"/>
              </a:rPr>
              <a:t>gắn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thuộc</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tính</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position:absolute</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để</a:t>
            </a:r>
            <a:r>
              <a:rPr lang="en-US" sz="2200" dirty="0" smtClean="0">
                <a:solidFill>
                  <a:srgbClr val="552421"/>
                </a:solidFill>
                <a:latin typeface="Times New Roman" panose="02020603050405020304" pitchFamily="18" charset="0"/>
                <a:cs typeface="Times New Roman" panose="02020603050405020304" pitchFamily="18" charset="0"/>
              </a:rPr>
              <a:t> di </a:t>
            </a:r>
            <a:r>
              <a:rPr lang="en-US" sz="2200" dirty="0" err="1" smtClean="0">
                <a:solidFill>
                  <a:srgbClr val="552421"/>
                </a:solidFill>
                <a:latin typeface="Times New Roman" panose="02020603050405020304" pitchFamily="18" charset="0"/>
                <a:cs typeface="Times New Roman" panose="02020603050405020304" pitchFamily="18" charset="0"/>
              </a:rPr>
              <a:t>chuyển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nó</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đi</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bên</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trong</a:t>
            </a:r>
            <a:r>
              <a:rPr lang="en-US" sz="2200" dirty="0" smtClean="0">
                <a:solidFill>
                  <a:srgbClr val="552421"/>
                </a:solidFill>
                <a:latin typeface="Times New Roman" panose="02020603050405020304" pitchFamily="18" charset="0"/>
                <a:cs typeface="Times New Roman" panose="02020603050405020304" pitchFamily="18" charset="0"/>
              </a:rPr>
              <a:t> </a:t>
            </a:r>
            <a:r>
              <a:rPr lang="en-US" sz="2200" dirty="0" err="1" smtClean="0">
                <a:solidFill>
                  <a:srgbClr val="552421"/>
                </a:solidFill>
                <a:latin typeface="Times New Roman" panose="02020603050405020304" pitchFamily="18" charset="0"/>
                <a:cs typeface="Times New Roman" panose="02020603050405020304" pitchFamily="18" charset="0"/>
              </a:rPr>
              <a:t>thẻ</a:t>
            </a:r>
            <a:r>
              <a:rPr lang="en-US" sz="2200" dirty="0" smtClean="0">
                <a:solidFill>
                  <a:srgbClr val="552421"/>
                </a:solidFill>
                <a:latin typeface="Times New Roman" panose="02020603050405020304" pitchFamily="18" charset="0"/>
                <a:cs typeface="Times New Roman" panose="02020603050405020304" pitchFamily="18" charset="0"/>
              </a:rPr>
              <a:t> cha</a:t>
            </a:r>
            <a:endParaRPr lang="en-US" sz="2200" dirty="0">
              <a:solidFill>
                <a:srgbClr val="552421"/>
              </a:solidFill>
              <a:latin typeface="Times New Roman" panose="02020603050405020304" pitchFamily="18" charset="0"/>
              <a:cs typeface="Times New Roman" panose="02020603050405020304" pitchFamily="18" charset="0"/>
            </a:endParaRPr>
          </a:p>
          <a:p>
            <a:pPr marL="1371600" lvl="2" indent="-457200">
              <a:lnSpc>
                <a:spcPct val="150000"/>
              </a:lnSpc>
              <a:buFont typeface="Wingdings" panose="05000000000000000000" pitchFamily="2" charset="2"/>
              <a:buChar char="v"/>
            </a:pPr>
            <a:endParaRPr lang="vi-VN" sz="2400" dirty="0">
              <a:solidFill>
                <a:srgbClr val="55242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502E2C-7C62-4B1D-B96A-A97D04C2C9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2198" y="3641577"/>
            <a:ext cx="4077662" cy="2554096"/>
          </a:xfrm>
          <a:prstGeom prst="rect">
            <a:avLst/>
          </a:prstGeom>
        </p:spPr>
      </p:pic>
      <p:pic>
        <p:nvPicPr>
          <p:cNvPr id="5" name="Picture 4">
            <a:extLst>
              <a:ext uri="{FF2B5EF4-FFF2-40B4-BE49-F238E27FC236}">
                <a16:creationId xmlns:a16="http://schemas.microsoft.com/office/drawing/2014/main" id="{1251AA77-3564-4564-B6AE-AC6C678EF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545" y="3556600"/>
            <a:ext cx="2722595" cy="2973231"/>
          </a:xfrm>
          <a:prstGeom prst="rect">
            <a:avLst/>
          </a:prstGeom>
        </p:spPr>
      </p:pic>
    </p:spTree>
    <p:extLst>
      <p:ext uri="{BB962C8B-B14F-4D97-AF65-F5344CB8AC3E}">
        <p14:creationId xmlns:p14="http://schemas.microsoft.com/office/powerpoint/2010/main" val="3173729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4123267" cy="584775"/>
          </a:xfrm>
          <a:prstGeom prst="rect">
            <a:avLst/>
          </a:prstGeom>
          <a:noFill/>
        </p:spPr>
        <p:txBody>
          <a:bodyPr wrap="square" rtlCol="0">
            <a:spAutoFit/>
          </a:bodyPr>
          <a:lstStyle/>
          <a:p>
            <a:pPr algn="ctr"/>
            <a:r>
              <a:rPr lang="en-US" sz="3200" dirty="0">
                <a:solidFill>
                  <a:srgbClr val="552421"/>
                </a:solidFill>
                <a:latin typeface="Times New Roman" panose="02020603050405020304" pitchFamily="18" charset="0"/>
                <a:cs typeface="Times New Roman" panose="02020603050405020304" pitchFamily="18" charset="0"/>
              </a:rPr>
              <a:t>CSS Table</a:t>
            </a:r>
          </a:p>
        </p:txBody>
      </p:sp>
      <p:sp>
        <p:nvSpPr>
          <p:cNvPr id="11" name="TextBox 10"/>
          <p:cNvSpPr txBox="1"/>
          <p:nvPr/>
        </p:nvSpPr>
        <p:spPr>
          <a:xfrm>
            <a:off x="546970" y="1691987"/>
            <a:ext cx="11150601" cy="5262979"/>
          </a:xfrm>
          <a:prstGeom prst="rect">
            <a:avLst/>
          </a:prstGeom>
          <a:noFill/>
        </p:spPr>
        <p:txBody>
          <a:bodyPr wrap="square" rtlCol="0">
            <a:spAutoFit/>
          </a:bodyPr>
          <a:lstStyle/>
          <a:p>
            <a:pPr marL="1371600" lvl="2" indent="-457200">
              <a:lnSpc>
                <a:spcPct val="150000"/>
              </a:lnSpc>
              <a:buFont typeface="Wingdings" panose="05000000000000000000" pitchFamily="2" charset="2"/>
              <a:buChar char="v"/>
            </a:pPr>
            <a:r>
              <a:rPr lang="en-US" sz="2400" dirty="0" err="1">
                <a:solidFill>
                  <a:srgbClr val="552421"/>
                </a:solidFill>
                <a:latin typeface="Times New Roman" panose="02020603050405020304" pitchFamily="18" charset="0"/>
                <a:cs typeface="Times New Roman" panose="02020603050405020304" pitchFamily="18" charset="0"/>
              </a:rPr>
              <a:t>Các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thuộc</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tính</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th</a:t>
            </a:r>
            <a:r>
              <a:rPr lang="vi-VN" sz="2400" dirty="0">
                <a:solidFill>
                  <a:srgbClr val="552421"/>
                </a:solidFill>
                <a:latin typeface="Times New Roman" panose="02020603050405020304" pitchFamily="18" charset="0"/>
                <a:cs typeface="Times New Roman" panose="02020603050405020304" pitchFamily="18" charset="0"/>
              </a:rPr>
              <a:t>ư</a:t>
            </a:r>
            <a:r>
              <a:rPr lang="en-US" sz="2400" dirty="0" err="1">
                <a:solidFill>
                  <a:srgbClr val="552421"/>
                </a:solidFill>
                <a:latin typeface="Times New Roman" panose="02020603050405020304" pitchFamily="18" charset="0"/>
                <a:cs typeface="Times New Roman" panose="02020603050405020304" pitchFamily="18" charset="0"/>
              </a:rPr>
              <a:t>ờng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dùng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định</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dạng</a:t>
            </a:r>
            <a:r>
              <a:rPr lang="en-US" sz="2400" dirty="0">
                <a:solidFill>
                  <a:srgbClr val="552421"/>
                </a:solidFill>
                <a:latin typeface="Times New Roman" panose="02020603050405020304" pitchFamily="18" charset="0"/>
                <a:cs typeface="Times New Roman" panose="02020603050405020304" pitchFamily="18" charset="0"/>
              </a:rPr>
              <a:t> </a:t>
            </a:r>
            <a:r>
              <a:rPr lang="en-US" sz="2400" dirty="0" err="1">
                <a:solidFill>
                  <a:srgbClr val="552421"/>
                </a:solidFill>
                <a:latin typeface="Times New Roman" panose="02020603050405020304" pitchFamily="18" charset="0"/>
                <a:cs typeface="Times New Roman" panose="02020603050405020304" pitchFamily="18" charset="0"/>
              </a:rPr>
              <a:t>bảng</a:t>
            </a:r>
            <a:r>
              <a:rPr lang="en-US" sz="2400" dirty="0">
                <a:solidFill>
                  <a:srgbClr val="552421"/>
                </a:solidFill>
                <a:latin typeface="Times New Roman" panose="02020603050405020304" pitchFamily="18" charset="0"/>
                <a:cs typeface="Times New Roman" panose="02020603050405020304" pitchFamily="18" charset="0"/>
              </a:rPr>
              <a:t>:</a:t>
            </a:r>
          </a:p>
          <a:p>
            <a:pPr marL="1828800" lvl="3" indent="-457200">
              <a:lnSpc>
                <a:spcPct val="150000"/>
              </a:lnSpc>
              <a:buFont typeface="Wingdings" panose="05000000000000000000" pitchFamily="2" charset="2"/>
              <a:buChar char="§"/>
            </a:pPr>
            <a:r>
              <a:rPr lang="en-US" sz="2200" dirty="0" err="1">
                <a:solidFill>
                  <a:srgbClr val="552421"/>
                </a:solidFill>
                <a:latin typeface="Times New Roman" panose="02020603050405020304" pitchFamily="18" charset="0"/>
                <a:cs typeface="Times New Roman" panose="02020603050405020304" pitchFamily="18" charset="0"/>
              </a:rPr>
              <a:t>Border-collapse:loại</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bỏ</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các</a:t>
            </a:r>
            <a:r>
              <a:rPr lang="en-US" sz="2200" dirty="0">
                <a:solidFill>
                  <a:srgbClr val="552421"/>
                </a:solidFill>
                <a:latin typeface="Times New Roman" panose="02020603050405020304" pitchFamily="18" charset="0"/>
                <a:cs typeface="Times New Roman" panose="02020603050405020304" pitchFamily="18" charset="0"/>
              </a:rPr>
              <a:t> đ</a:t>
            </a:r>
            <a:r>
              <a:rPr lang="vi-VN" sz="2200" dirty="0">
                <a:solidFill>
                  <a:srgbClr val="552421"/>
                </a:solidFill>
                <a:latin typeface="Times New Roman" panose="02020603050405020304" pitchFamily="18" charset="0"/>
                <a:cs typeface="Times New Roman" panose="02020603050405020304" pitchFamily="18" charset="0"/>
              </a:rPr>
              <a:t>ư</a:t>
            </a:r>
            <a:r>
              <a:rPr lang="en-US" sz="2200" dirty="0" err="1">
                <a:solidFill>
                  <a:srgbClr val="552421"/>
                </a:solidFill>
                <a:latin typeface="Times New Roman" panose="02020603050405020304" pitchFamily="18" charset="0"/>
                <a:cs typeface="Times New Roman" panose="02020603050405020304" pitchFamily="18" charset="0"/>
              </a:rPr>
              <a:t>ờng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viền</a:t>
            </a:r>
            <a:r>
              <a:rPr lang="en-US" sz="2200" dirty="0">
                <a:solidFill>
                  <a:srgbClr val="552421"/>
                </a:solidFill>
                <a:latin typeface="Times New Roman" panose="02020603050405020304" pitchFamily="18" charset="0"/>
                <a:cs typeface="Times New Roman" panose="02020603050405020304" pitchFamily="18" charset="0"/>
              </a:rPr>
              <a:t> d</a:t>
            </a:r>
            <a:r>
              <a:rPr lang="vi-VN" sz="2200" dirty="0">
                <a:solidFill>
                  <a:srgbClr val="552421"/>
                </a:solidFill>
                <a:latin typeface="Times New Roman" panose="02020603050405020304" pitchFamily="18" charset="0"/>
                <a:cs typeface="Times New Roman" panose="02020603050405020304" pitchFamily="18" charset="0"/>
              </a:rPr>
              <a:t>ư</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thừa</a:t>
            </a: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Wingdings" panose="05000000000000000000" pitchFamily="2" charset="2"/>
              <a:buChar char="§"/>
            </a:pPr>
            <a:r>
              <a:rPr lang="en-US" sz="2200" dirty="0">
                <a:solidFill>
                  <a:srgbClr val="552421"/>
                </a:solidFill>
                <a:latin typeface="Times New Roman" panose="02020603050405020304" pitchFamily="18" charset="0"/>
                <a:cs typeface="Times New Roman" panose="02020603050405020304" pitchFamily="18" charset="0"/>
              </a:rPr>
              <a:t>Vertical-align: </a:t>
            </a:r>
            <a:r>
              <a:rPr lang="en-US" sz="2200" dirty="0" err="1">
                <a:solidFill>
                  <a:srgbClr val="552421"/>
                </a:solidFill>
                <a:latin typeface="Times New Roman" panose="02020603050405020304" pitchFamily="18" charset="0"/>
                <a:cs typeface="Times New Roman" panose="02020603050405020304" pitchFamily="18" charset="0"/>
              </a:rPr>
              <a:t>căn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lề</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theo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chiều</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dọc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nội</a:t>
            </a:r>
            <a:r>
              <a:rPr lang="en-US" sz="2200" dirty="0">
                <a:solidFill>
                  <a:srgbClr val="552421"/>
                </a:solidFill>
                <a:latin typeface="Times New Roman" panose="02020603050405020304" pitchFamily="18" charset="0"/>
                <a:cs typeface="Times New Roman" panose="02020603050405020304" pitchFamily="18" charset="0"/>
              </a:rPr>
              <a:t> dung </a:t>
            </a:r>
            <a:r>
              <a:rPr lang="en-US" sz="2200" dirty="0" err="1">
                <a:solidFill>
                  <a:srgbClr val="552421"/>
                </a:solidFill>
                <a:latin typeface="Times New Roman" panose="02020603050405020304" pitchFamily="18" charset="0"/>
                <a:cs typeface="Times New Roman" panose="02020603050405020304" pitchFamily="18" charset="0"/>
              </a:rPr>
              <a:t>của</a:t>
            </a:r>
            <a:r>
              <a:rPr lang="en-US" sz="2200" dirty="0">
                <a:solidFill>
                  <a:srgbClr val="552421"/>
                </a:solidFill>
                <a:latin typeface="Times New Roman" panose="02020603050405020304" pitchFamily="18" charset="0"/>
                <a:cs typeface="Times New Roman" panose="02020603050405020304" pitchFamily="18" charset="0"/>
              </a:rPr>
              <a:t> &lt;</a:t>
            </a:r>
            <a:r>
              <a:rPr lang="en-US" sz="2200" dirty="0" err="1">
                <a:solidFill>
                  <a:srgbClr val="552421"/>
                </a:solidFill>
                <a:latin typeface="Times New Roman" panose="02020603050405020304" pitchFamily="18" charset="0"/>
                <a:cs typeface="Times New Roman" panose="02020603050405020304" pitchFamily="18" charset="0"/>
              </a:rPr>
              <a:t>th</a:t>
            </a:r>
            <a:r>
              <a:rPr lang="en-US" sz="2200" dirty="0">
                <a:solidFill>
                  <a:srgbClr val="552421"/>
                </a:solidFill>
                <a:latin typeface="Times New Roman" panose="02020603050405020304" pitchFamily="18" charset="0"/>
                <a:cs typeface="Times New Roman" panose="02020603050405020304" pitchFamily="18" charset="0"/>
              </a:rPr>
              <a:t>&gt;,&lt;td&gt;</a:t>
            </a:r>
          </a:p>
          <a:p>
            <a:pPr marL="1828800" lvl="3" indent="-457200">
              <a:lnSpc>
                <a:spcPct val="150000"/>
              </a:lnSpc>
              <a:buFont typeface="Wingdings" panose="05000000000000000000" pitchFamily="2" charset="2"/>
              <a:buChar char="§"/>
            </a:pPr>
            <a:r>
              <a:rPr lang="en-US" sz="2200" dirty="0">
                <a:solidFill>
                  <a:srgbClr val="552421"/>
                </a:solidFill>
                <a:latin typeface="Times New Roman" panose="02020603050405020304" pitchFamily="18" charset="0"/>
                <a:cs typeface="Times New Roman" panose="02020603050405020304" pitchFamily="18" charset="0"/>
              </a:rPr>
              <a:t>Padding: </a:t>
            </a:r>
            <a:r>
              <a:rPr lang="en-US" sz="2200" dirty="0" err="1">
                <a:solidFill>
                  <a:srgbClr val="552421"/>
                </a:solidFill>
                <a:latin typeface="Times New Roman" panose="02020603050405020304" pitchFamily="18" charset="0"/>
                <a:cs typeface="Times New Roman" panose="02020603050405020304" pitchFamily="18" charset="0"/>
              </a:rPr>
              <a:t>thay</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thế</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thuộc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tính</a:t>
            </a:r>
            <a:r>
              <a:rPr lang="en-US" sz="2200" dirty="0">
                <a:solidFill>
                  <a:srgbClr val="552421"/>
                </a:solidFill>
                <a:latin typeface="Times New Roman" panose="02020603050405020304" pitchFamily="18" charset="0"/>
                <a:cs typeface="Times New Roman" panose="02020603050405020304" pitchFamily="18" charset="0"/>
              </a:rPr>
              <a:t> </a:t>
            </a:r>
            <a:r>
              <a:rPr lang="en-US" sz="2200" b="1" dirty="0">
                <a:solidFill>
                  <a:srgbClr val="552421"/>
                </a:solidFill>
                <a:latin typeface="Times New Roman" panose="02020603050405020304" pitchFamily="18" charset="0"/>
                <a:cs typeface="Times New Roman" panose="02020603050405020304" pitchFamily="18" charset="0"/>
              </a:rPr>
              <a:t>cellpadding.</a:t>
            </a:r>
          </a:p>
          <a:p>
            <a:pPr marL="1828800" lvl="3" indent="-457200">
              <a:lnSpc>
                <a:spcPct val="150000"/>
              </a:lnSpc>
              <a:buFont typeface="Wingdings" panose="05000000000000000000" pitchFamily="2" charset="2"/>
              <a:buChar char="§"/>
            </a:pPr>
            <a:r>
              <a:rPr lang="en-US" sz="2200" dirty="0">
                <a:solidFill>
                  <a:srgbClr val="552421"/>
                </a:solidFill>
                <a:latin typeface="Times New Roman" panose="02020603050405020304" pitchFamily="18" charset="0"/>
                <a:cs typeface="Times New Roman" panose="02020603050405020304" pitchFamily="18" charset="0"/>
              </a:rPr>
              <a:t>Border: </a:t>
            </a:r>
            <a:r>
              <a:rPr lang="en-US" sz="2200" dirty="0" err="1">
                <a:solidFill>
                  <a:srgbClr val="552421"/>
                </a:solidFill>
                <a:latin typeface="Times New Roman" panose="02020603050405020304" pitchFamily="18" charset="0"/>
                <a:cs typeface="Times New Roman" panose="02020603050405020304" pitchFamily="18" charset="0"/>
              </a:rPr>
              <a:t>Tạo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viền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bảng</a:t>
            </a:r>
            <a:endParaRPr lang="en-US" sz="2200" dirty="0">
              <a:solidFill>
                <a:srgbClr val="552421"/>
              </a:solidFill>
              <a:latin typeface="Times New Roman" panose="02020603050405020304" pitchFamily="18" charset="0"/>
              <a:cs typeface="Times New Roman" panose="02020603050405020304" pitchFamily="18" charset="0"/>
            </a:endParaRPr>
          </a:p>
          <a:p>
            <a:pPr marL="1828800" lvl="3" indent="-457200">
              <a:lnSpc>
                <a:spcPct val="150000"/>
              </a:lnSpc>
              <a:buFont typeface="Wingdings" panose="05000000000000000000" pitchFamily="2" charset="2"/>
              <a:buChar char="§"/>
            </a:pPr>
            <a:r>
              <a:rPr lang="en-US" sz="2200" dirty="0" err="1">
                <a:solidFill>
                  <a:srgbClr val="552421"/>
                </a:solidFill>
                <a:latin typeface="Times New Roman" panose="02020603050405020304" pitchFamily="18" charset="0"/>
                <a:cs typeface="Times New Roman" panose="02020603050405020304" pitchFamily="18" charset="0"/>
              </a:rPr>
              <a:t>Chỉnh</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thuộc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tính</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cho</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các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dòng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chẵn</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hoặc</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lẻ</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trong</a:t>
            </a:r>
            <a:r>
              <a:rPr lang="en-US" sz="2200" dirty="0">
                <a:solidFill>
                  <a:srgbClr val="552421"/>
                </a:solidFill>
                <a:latin typeface="Times New Roman" panose="02020603050405020304" pitchFamily="18" charset="0"/>
                <a:cs typeface="Times New Roman" panose="02020603050405020304" pitchFamily="18" charset="0"/>
              </a:rPr>
              <a:t> </a:t>
            </a:r>
            <a:r>
              <a:rPr lang="en-US" sz="2200" dirty="0" err="1">
                <a:solidFill>
                  <a:srgbClr val="552421"/>
                </a:solidFill>
                <a:latin typeface="Times New Roman" panose="02020603050405020304" pitchFamily="18" charset="0"/>
                <a:cs typeface="Times New Roman" panose="02020603050405020304" pitchFamily="18" charset="0"/>
              </a:rPr>
              <a:t>bảng</a:t>
            </a:r>
            <a:endParaRPr lang="en-US" sz="2200" dirty="0">
              <a:solidFill>
                <a:srgbClr val="552421"/>
              </a:solidFill>
              <a:latin typeface="Times New Roman" panose="02020603050405020304" pitchFamily="18" charset="0"/>
              <a:cs typeface="Times New Roman" panose="02020603050405020304" pitchFamily="18" charset="0"/>
            </a:endParaRPr>
          </a:p>
          <a:p>
            <a:pPr lvl="5">
              <a:lnSpc>
                <a:spcPct val="150000"/>
              </a:lnSpc>
            </a:pPr>
            <a:r>
              <a:rPr lang="vi-VN" sz="2200" dirty="0">
                <a:latin typeface="+mj-lt"/>
              </a:rPr>
              <a:t>tr:nth-child(vị_trí_</a:t>
            </a:r>
            <a:r>
              <a:rPr lang="en-US" sz="2200" dirty="0" err="1">
                <a:latin typeface="Times New Roman" panose="02020603050405020304" pitchFamily="18" charset="0"/>
                <a:cs typeface="Times New Roman" panose="02020603050405020304" pitchFamily="18" charset="0"/>
              </a:rPr>
              <a:t>dòng</a:t>
            </a:r>
            <a:r>
              <a:rPr lang="vi-VN" sz="2200" dirty="0">
                <a:latin typeface="+mj-lt"/>
              </a:rPr>
              <a:t>){</a:t>
            </a:r>
            <a:br>
              <a:rPr lang="vi-VN" sz="2200" dirty="0">
                <a:latin typeface="+mj-lt"/>
              </a:rPr>
            </a:br>
            <a:r>
              <a:rPr lang="vi-VN" sz="2200" dirty="0">
                <a:latin typeface="+mj-lt"/>
              </a:rPr>
              <a:t>    background-color: giá_trí_màu;</a:t>
            </a:r>
            <a:br>
              <a:rPr lang="vi-VN" sz="2200" dirty="0">
                <a:latin typeface="+mj-lt"/>
              </a:rPr>
            </a:br>
            <a:r>
              <a:rPr lang="vi-VN" sz="2200" dirty="0">
                <a:latin typeface="+mj-lt"/>
              </a:rPr>
              <a:t>}</a:t>
            </a:r>
            <a:endParaRPr lang="vi-VN" sz="2200" dirty="0">
              <a:solidFill>
                <a:srgbClr val="552421"/>
              </a:solidFill>
              <a:latin typeface="+mj-lt"/>
              <a:cs typeface="Times New Roman" panose="02020603050405020304" pitchFamily="18" charset="0"/>
            </a:endParaRPr>
          </a:p>
          <a:p>
            <a:pPr marL="1371600" lvl="2" indent="-457200">
              <a:lnSpc>
                <a:spcPct val="150000"/>
              </a:lnSpc>
              <a:buFont typeface="Wingdings" panose="05000000000000000000" pitchFamily="2" charset="2"/>
              <a:buChar char="v"/>
            </a:pPr>
            <a:endParaRPr lang="vi-VN" sz="2400" dirty="0">
              <a:solidFill>
                <a:srgbClr val="552421"/>
              </a:solidFill>
              <a:latin typeface="+mj-lt"/>
            </a:endParaRPr>
          </a:p>
        </p:txBody>
      </p:sp>
    </p:spTree>
    <p:extLst>
      <p:ext uri="{BB962C8B-B14F-4D97-AF65-F5344CB8AC3E}">
        <p14:creationId xmlns:p14="http://schemas.microsoft.com/office/powerpoint/2010/main" val="3965069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5201074" cy="1077218"/>
          </a:xfrm>
          <a:prstGeom prst="rect">
            <a:avLst/>
          </a:prstGeom>
          <a:noFill/>
        </p:spPr>
        <p:txBody>
          <a:bodyPr wrap="square" rtlCol="0">
            <a:spAutoFit/>
          </a:bodyPr>
          <a:lstStyle/>
          <a:p>
            <a:pPr algn="ctr"/>
            <a:r>
              <a:rPr lang="en-US" sz="3200" dirty="0" err="1" smtClean="0">
                <a:solidFill>
                  <a:srgbClr val="552421"/>
                </a:solidFill>
                <a:latin typeface="Times New Roman" panose="02020603050405020304" pitchFamily="18" charset="0"/>
                <a:cs typeface="Times New Roman" panose="02020603050405020304" pitchFamily="18" charset="0"/>
              </a:rPr>
              <a:t>Bước</a:t>
            </a:r>
            <a:r>
              <a:rPr lang="en-US" sz="3200" dirty="0" smtClean="0">
                <a:solidFill>
                  <a:srgbClr val="552421"/>
                </a:solidFill>
                <a:latin typeface="Times New Roman" panose="02020603050405020304" pitchFamily="18" charset="0"/>
                <a:cs typeface="Times New Roman" panose="02020603050405020304" pitchFamily="18" charset="0"/>
              </a:rPr>
              <a:t>  8 :</a:t>
            </a:r>
            <a:r>
              <a:rPr lang="en-US" sz="3200" dirty="0" err="1" smtClean="0">
                <a:solidFill>
                  <a:srgbClr val="552421"/>
                </a:solidFill>
                <a:latin typeface="Times New Roman" panose="02020603050405020304" pitchFamily="18" charset="0"/>
                <a:cs typeface="Times New Roman" panose="02020603050405020304" pitchFamily="18" charset="0"/>
              </a:rPr>
              <a:t>Xử</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lý</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phần</a:t>
            </a:r>
            <a:r>
              <a:rPr lang="en-US" sz="3200" dirty="0" smtClean="0">
                <a:solidFill>
                  <a:srgbClr val="552421"/>
                </a:solidFill>
                <a:latin typeface="Times New Roman" panose="02020603050405020304" pitchFamily="18" charset="0"/>
                <a:cs typeface="Times New Roman" panose="02020603050405020304" pitchFamily="18" charset="0"/>
              </a:rPr>
              <a:t> service	 </a:t>
            </a:r>
            <a:endParaRPr lang="en-US" sz="3200" dirty="0">
              <a:solidFill>
                <a:srgbClr val="55242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483" y="1399647"/>
            <a:ext cx="8954276" cy="1699407"/>
          </a:xfrm>
          <a:prstGeom prst="rect">
            <a:avLst/>
          </a:prstGeom>
        </p:spPr>
      </p:pic>
      <p:sp>
        <p:nvSpPr>
          <p:cNvPr id="3" name="Rectangle 2"/>
          <p:cNvSpPr/>
          <p:nvPr/>
        </p:nvSpPr>
        <p:spPr>
          <a:xfrm>
            <a:off x="2765284" y="1395763"/>
            <a:ext cx="1059180" cy="659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p:cNvSpPr/>
          <p:nvPr/>
        </p:nvSpPr>
        <p:spPr>
          <a:xfrm>
            <a:off x="5744704" y="1338688"/>
            <a:ext cx="866563" cy="71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a:off x="8663164" y="1338688"/>
            <a:ext cx="838200" cy="731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p:cNvSpPr txBox="1"/>
          <p:nvPr/>
        </p:nvSpPr>
        <p:spPr>
          <a:xfrm>
            <a:off x="1140458" y="3268980"/>
            <a:ext cx="10586721" cy="2862322"/>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vi-VN" sz="2400" dirty="0" smtClean="0">
                <a:solidFill>
                  <a:srgbClr val="552421"/>
                </a:solidFill>
                <a:latin typeface="+mj-lt"/>
              </a:rPr>
              <a:t>Đối với các icon này, không sử dụng hình ảnh, thay vào đó dùng icon sẽ nhẹ và dễ dàng chỉnh sửa hơn</a:t>
            </a:r>
          </a:p>
          <a:p>
            <a:pPr marL="800100" lvl="1" indent="-342900">
              <a:lnSpc>
                <a:spcPct val="150000"/>
              </a:lnSpc>
              <a:buFont typeface="Wingdings" panose="05000000000000000000" pitchFamily="2" charset="2"/>
              <a:buChar char="ü"/>
            </a:pPr>
            <a:r>
              <a:rPr lang="vi-VN" sz="2400" dirty="0" smtClean="0">
                <a:solidFill>
                  <a:srgbClr val="552421"/>
                </a:solidFill>
                <a:latin typeface="+mj-lt"/>
              </a:rPr>
              <a:t>Ở đây ta sử dụng một thư viện icon khá phổ biến đó là </a:t>
            </a:r>
            <a:r>
              <a:rPr lang="vi-VN" sz="2400" b="1" i="1" dirty="0" smtClean="0">
                <a:solidFill>
                  <a:srgbClr val="552421"/>
                </a:solidFill>
                <a:latin typeface="+mj-lt"/>
              </a:rPr>
              <a:t>font awesome</a:t>
            </a:r>
          </a:p>
          <a:p>
            <a:pPr marL="800100" lvl="1" indent="-342900">
              <a:lnSpc>
                <a:spcPct val="150000"/>
              </a:lnSpc>
              <a:buFont typeface="Wingdings" panose="05000000000000000000" pitchFamily="2" charset="2"/>
              <a:buChar char="ü"/>
            </a:pPr>
            <a:r>
              <a:rPr lang="vi-VN" sz="2400" dirty="0" smtClean="0">
                <a:solidFill>
                  <a:srgbClr val="552421"/>
                </a:solidFill>
                <a:latin typeface="+mj-lt"/>
              </a:rPr>
              <a:t>Font awesome hiện tại là phiên bản 5, tuy nhiên khó chỉnh sửa, do vậy ta vẫn sử dụng version 4.7.0, dễ dàng sử dụng và chỉnh sửa, không phải mất phí</a:t>
            </a:r>
            <a:endParaRPr lang="en-US" sz="2400" dirty="0">
              <a:latin typeface="+mj-lt"/>
            </a:endParaRPr>
          </a:p>
        </p:txBody>
      </p:sp>
    </p:spTree>
    <p:extLst>
      <p:ext uri="{BB962C8B-B14F-4D97-AF65-F5344CB8AC3E}">
        <p14:creationId xmlns:p14="http://schemas.microsoft.com/office/powerpoint/2010/main" val="25170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Internal Style Sheet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2236856"/>
            <a:ext cx="10058400" cy="3790121"/>
          </a:xfrm>
          <a:prstGeom prst="rect">
            <a:avLst/>
          </a:prstGeom>
        </p:spPr>
      </p:pic>
      <p:sp>
        <p:nvSpPr>
          <p:cNvPr id="3" name="Slide Number Placeholder 2"/>
          <p:cNvSpPr>
            <a:spLocks noGrp="1"/>
          </p:cNvSpPr>
          <p:nvPr>
            <p:ph type="sldNum" sz="quarter" idx="12"/>
          </p:nvPr>
        </p:nvSpPr>
        <p:spPr/>
        <p:txBody>
          <a:bodyPr/>
          <a:lstStyle/>
          <a:p>
            <a:fld id="{8931F062-0CA5-4043-8829-FDCDBC838870}" type="slidenum">
              <a:rPr lang="en-US" smtClean="0"/>
              <a:t>8</a:t>
            </a:fld>
            <a:endParaRPr lang="en-US"/>
          </a:p>
        </p:txBody>
      </p:sp>
    </p:spTree>
    <p:extLst>
      <p:ext uri="{BB962C8B-B14F-4D97-AF65-F5344CB8AC3E}">
        <p14:creationId xmlns:p14="http://schemas.microsoft.com/office/powerpoint/2010/main" val="7386618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5201074" cy="1077218"/>
          </a:xfrm>
          <a:prstGeom prst="rect">
            <a:avLst/>
          </a:prstGeom>
          <a:noFill/>
        </p:spPr>
        <p:txBody>
          <a:bodyPr wrap="square" rtlCol="0">
            <a:spAutoFit/>
          </a:bodyPr>
          <a:lstStyle/>
          <a:p>
            <a:pPr algn="ctr"/>
            <a:r>
              <a:rPr lang="en-US" sz="3200" dirty="0" err="1" smtClean="0">
                <a:solidFill>
                  <a:srgbClr val="552421"/>
                </a:solidFill>
                <a:latin typeface="Times New Roman" panose="02020603050405020304" pitchFamily="18" charset="0"/>
                <a:cs typeface="Times New Roman" panose="02020603050405020304" pitchFamily="18" charset="0"/>
              </a:rPr>
              <a:t>Bước</a:t>
            </a:r>
            <a:r>
              <a:rPr lang="en-US" sz="3200" dirty="0" smtClean="0">
                <a:solidFill>
                  <a:srgbClr val="552421"/>
                </a:solidFill>
                <a:latin typeface="Times New Roman" panose="02020603050405020304" pitchFamily="18" charset="0"/>
                <a:cs typeface="Times New Roman" panose="02020603050405020304" pitchFamily="18" charset="0"/>
              </a:rPr>
              <a:t>  8 :</a:t>
            </a:r>
            <a:r>
              <a:rPr lang="en-US" sz="3200" dirty="0" err="1" smtClean="0">
                <a:solidFill>
                  <a:srgbClr val="552421"/>
                </a:solidFill>
                <a:latin typeface="Times New Roman" panose="02020603050405020304" pitchFamily="18" charset="0"/>
                <a:cs typeface="Times New Roman" panose="02020603050405020304" pitchFamily="18" charset="0"/>
              </a:rPr>
              <a:t>Xử</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lý</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phần</a:t>
            </a:r>
            <a:r>
              <a:rPr lang="en-US" sz="3200" dirty="0" smtClean="0">
                <a:solidFill>
                  <a:srgbClr val="552421"/>
                </a:solidFill>
                <a:latin typeface="Times New Roman" panose="02020603050405020304" pitchFamily="18" charset="0"/>
                <a:cs typeface="Times New Roman" panose="02020603050405020304" pitchFamily="18" charset="0"/>
              </a:rPr>
              <a:t> service	 </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71166" y="2034860"/>
            <a:ext cx="11727180" cy="4570482"/>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vi-VN" sz="2200" b="1" i="1" dirty="0" smtClean="0">
                <a:latin typeface="+mj-lt"/>
              </a:rPr>
              <a:t>Sử dụng cdn :</a:t>
            </a:r>
            <a:endParaRPr lang="en-US" sz="2200" b="1" i="1" dirty="0">
              <a:latin typeface="+mj-lt"/>
            </a:endParaRPr>
          </a:p>
          <a:p>
            <a:pPr lvl="1">
              <a:lnSpc>
                <a:spcPct val="150000"/>
              </a:lnSpc>
            </a:pPr>
            <a:r>
              <a:rPr lang="en-US" sz="2200" b="1" i="1" dirty="0" smtClean="0">
                <a:solidFill>
                  <a:srgbClr val="FF0000"/>
                </a:solidFill>
                <a:latin typeface="+mj-lt"/>
                <a:cs typeface="Times New Roman" pitchFamily="18" charset="0"/>
              </a:rPr>
              <a:t> 	</a:t>
            </a:r>
            <a:r>
              <a:rPr lang="en-US" dirty="0" smtClean="0">
                <a:solidFill>
                  <a:schemeClr val="accent1">
                    <a:lumMod val="75000"/>
                  </a:schemeClr>
                </a:solidFill>
                <a:latin typeface="Times New Roman" pitchFamily="18" charset="0"/>
                <a:cs typeface="Times New Roman" pitchFamily="18" charset="0"/>
              </a:rPr>
              <a:t>&lt;</a:t>
            </a:r>
            <a:r>
              <a:rPr lang="en-US" dirty="0">
                <a:solidFill>
                  <a:schemeClr val="accent1">
                    <a:lumMod val="75000"/>
                  </a:schemeClr>
                </a:solidFill>
                <a:latin typeface="Times New Roman" pitchFamily="18" charset="0"/>
                <a:cs typeface="Times New Roman" pitchFamily="18" charset="0"/>
              </a:rPr>
              <a:t>link </a:t>
            </a:r>
            <a:r>
              <a:rPr lang="en-US" dirty="0" err="1">
                <a:solidFill>
                  <a:schemeClr val="accent1">
                    <a:lumMod val="75000"/>
                  </a:schemeClr>
                </a:solidFill>
                <a:latin typeface="Times New Roman" pitchFamily="18" charset="0"/>
                <a:cs typeface="Times New Roman" pitchFamily="18" charset="0"/>
              </a:rPr>
              <a:t>rel</a:t>
            </a:r>
            <a:r>
              <a:rPr lang="en-US" dirty="0">
                <a:solidFill>
                  <a:schemeClr val="accent1">
                    <a:lumMod val="75000"/>
                  </a:schemeClr>
                </a:solidFill>
                <a:latin typeface="Times New Roman" pitchFamily="18" charset="0"/>
                <a:cs typeface="Times New Roman" pitchFamily="18" charset="0"/>
              </a:rPr>
              <a:t>="</a:t>
            </a:r>
            <a:r>
              <a:rPr lang="en-US" dirty="0" err="1">
                <a:solidFill>
                  <a:schemeClr val="accent1">
                    <a:lumMod val="75000"/>
                  </a:schemeClr>
                </a:solidFill>
                <a:latin typeface="Times New Roman" pitchFamily="18" charset="0"/>
                <a:cs typeface="Times New Roman" pitchFamily="18" charset="0"/>
              </a:rPr>
              <a:t>stylesheet</a:t>
            </a:r>
            <a:r>
              <a:rPr lang="en-US" dirty="0">
                <a:solidFill>
                  <a:schemeClr val="accent1">
                    <a:lumMod val="75000"/>
                  </a:schemeClr>
                </a:solidFill>
                <a:latin typeface="Times New Roman" pitchFamily="18" charset="0"/>
                <a:cs typeface="Times New Roman" pitchFamily="18" charset="0"/>
              </a:rPr>
              <a:t>" </a:t>
            </a:r>
            <a:r>
              <a:rPr lang="en-US" dirty="0" err="1">
                <a:solidFill>
                  <a:schemeClr val="accent1">
                    <a:lumMod val="75000"/>
                  </a:schemeClr>
                </a:solidFill>
                <a:latin typeface="Times New Roman" pitchFamily="18" charset="0"/>
                <a:cs typeface="Times New Roman" pitchFamily="18" charset="0"/>
              </a:rPr>
              <a:t>href</a:t>
            </a:r>
            <a:r>
              <a:rPr lang="en-US" dirty="0">
                <a:solidFill>
                  <a:schemeClr val="accent1">
                    <a:lumMod val="75000"/>
                  </a:schemeClr>
                </a:solidFill>
                <a:latin typeface="Times New Roman" pitchFamily="18" charset="0"/>
                <a:cs typeface="Times New Roman" pitchFamily="18" charset="0"/>
              </a:rPr>
              <a:t>="https://cdnjs.cloudflare.com/</a:t>
            </a:r>
            <a:r>
              <a:rPr lang="en-US" dirty="0" err="1">
                <a:solidFill>
                  <a:schemeClr val="accent1">
                    <a:lumMod val="75000"/>
                  </a:schemeClr>
                </a:solidFill>
                <a:latin typeface="Times New Roman" pitchFamily="18" charset="0"/>
                <a:cs typeface="Times New Roman" pitchFamily="18" charset="0"/>
              </a:rPr>
              <a:t>ajax</a:t>
            </a:r>
            <a:r>
              <a:rPr lang="en-US" dirty="0">
                <a:solidFill>
                  <a:schemeClr val="accent1">
                    <a:lumMod val="75000"/>
                  </a:schemeClr>
                </a:solidFill>
                <a:latin typeface="Times New Roman" pitchFamily="18" charset="0"/>
                <a:cs typeface="Times New Roman" pitchFamily="18" charset="0"/>
              </a:rPr>
              <a:t>/libs/font-awesome/4.7.0/</a:t>
            </a:r>
            <a:r>
              <a:rPr lang="en-US" dirty="0" err="1">
                <a:solidFill>
                  <a:schemeClr val="accent1">
                    <a:lumMod val="75000"/>
                  </a:schemeClr>
                </a:solidFill>
                <a:latin typeface="Times New Roman" pitchFamily="18" charset="0"/>
                <a:cs typeface="Times New Roman" pitchFamily="18" charset="0"/>
              </a:rPr>
              <a:t>css</a:t>
            </a:r>
            <a:r>
              <a:rPr lang="en-US" dirty="0">
                <a:solidFill>
                  <a:schemeClr val="accent1">
                    <a:lumMod val="75000"/>
                  </a:schemeClr>
                </a:solidFill>
                <a:latin typeface="Times New Roman" pitchFamily="18" charset="0"/>
                <a:cs typeface="Times New Roman" pitchFamily="18" charset="0"/>
              </a:rPr>
              <a:t>/font-awesome.min.css"&gt;</a:t>
            </a:r>
            <a:r>
              <a:rPr lang="vi-VN" b="1" i="1" dirty="0">
                <a:solidFill>
                  <a:schemeClr val="accent1">
                    <a:lumMod val="75000"/>
                  </a:schemeClr>
                </a:solidFill>
                <a:latin typeface="Times New Roman" pitchFamily="18" charset="0"/>
                <a:cs typeface="Times New Roman" pitchFamily="18" charset="0"/>
              </a:rPr>
              <a:t> </a:t>
            </a:r>
            <a:endParaRPr lang="en-US" b="1" i="1" dirty="0">
              <a:solidFill>
                <a:schemeClr val="accent1">
                  <a:lumMod val="75000"/>
                </a:schemeClr>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r>
              <a:rPr lang="en-US" sz="2200" b="1" i="1" dirty="0" err="1" smtClean="0">
                <a:latin typeface="Times New Roman" pitchFamily="18" charset="0"/>
                <a:cs typeface="Times New Roman" pitchFamily="18" charset="0"/>
              </a:rPr>
              <a:t>Hoặc</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tải</a:t>
            </a:r>
            <a:r>
              <a:rPr lang="en-US" sz="2200" b="1" i="1" dirty="0" smtClean="0">
                <a:latin typeface="Times New Roman" pitchFamily="18" charset="0"/>
                <a:cs typeface="Times New Roman" pitchFamily="18" charset="0"/>
              </a:rPr>
              <a:t> font awesome </a:t>
            </a:r>
            <a:r>
              <a:rPr lang="en-US" sz="2200" b="1" i="1" dirty="0" err="1" smtClean="0">
                <a:latin typeface="Times New Roman" pitchFamily="18" charset="0"/>
                <a:cs typeface="Times New Roman" pitchFamily="18" charset="0"/>
              </a:rPr>
              <a:t>tại</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đây</a:t>
            </a:r>
            <a:r>
              <a:rPr lang="en-US" sz="2200" b="1" i="1" dirty="0">
                <a:solidFill>
                  <a:srgbClr val="FF0000"/>
                </a:solidFill>
                <a:latin typeface="Times New Roman" pitchFamily="18" charset="0"/>
                <a:cs typeface="Times New Roman" pitchFamily="18" charset="0"/>
              </a:rPr>
              <a:t>: </a:t>
            </a:r>
            <a:r>
              <a:rPr lang="en-US" sz="2200" b="1" i="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hlinkClick r:id="rId3"/>
              </a:rPr>
              <a:t>https</a:t>
            </a:r>
            <a:r>
              <a:rPr lang="en-US" dirty="0">
                <a:solidFill>
                  <a:srgbClr val="FF0000"/>
                </a:solidFill>
                <a:latin typeface="Times New Roman" pitchFamily="18" charset="0"/>
                <a:cs typeface="Times New Roman" pitchFamily="18" charset="0"/>
                <a:hlinkClick r:id="rId3"/>
              </a:rPr>
              <a:t>://fontawesome.com/v4.7.0</a:t>
            </a:r>
            <a:r>
              <a:rPr lang="en-US" dirty="0" smtClean="0">
                <a:solidFill>
                  <a:srgbClr val="FF0000"/>
                </a:solidFill>
                <a:latin typeface="Times New Roman" pitchFamily="18" charset="0"/>
                <a:cs typeface="Times New Roman" pitchFamily="18" charset="0"/>
                <a:hlinkClick r:id="rId3"/>
              </a:rPr>
              <a:t>/</a:t>
            </a:r>
            <a:endParaRPr lang="en-US" dirty="0" smtClean="0">
              <a:solidFill>
                <a:srgbClr val="FF0000"/>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r>
              <a:rPr lang="en-US" sz="2200" b="1" i="1" dirty="0" smtClean="0">
                <a:latin typeface="Times New Roman" pitchFamily="18" charset="0"/>
                <a:cs typeface="Times New Roman" pitchFamily="18" charset="0"/>
              </a:rPr>
              <a:t>Link </a:t>
            </a:r>
            <a:r>
              <a:rPr lang="en-US" sz="2200" b="1" i="1" dirty="0" err="1" smtClean="0">
                <a:latin typeface="Times New Roman" pitchFamily="18" charset="0"/>
                <a:cs typeface="Times New Roman" pitchFamily="18" charset="0"/>
              </a:rPr>
              <a:t>fontawesome</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vào</a:t>
            </a:r>
            <a:r>
              <a:rPr lang="en-US" sz="2200" b="1" i="1" dirty="0" smtClean="0">
                <a:latin typeface="Times New Roman" pitchFamily="18" charset="0"/>
                <a:cs typeface="Times New Roman" pitchFamily="18" charset="0"/>
              </a:rPr>
              <a:t> html: </a:t>
            </a:r>
          </a:p>
          <a:p>
            <a:pPr lvl="1">
              <a:lnSpc>
                <a:spcPct val="150000"/>
              </a:lnSpc>
            </a:pPr>
            <a:r>
              <a:rPr lang="en-US" sz="2200" b="1" i="1" dirty="0">
                <a:latin typeface="Times New Roman" pitchFamily="18" charset="0"/>
                <a:cs typeface="Times New Roman" pitchFamily="18" charset="0"/>
              </a:rPr>
              <a:t>	</a:t>
            </a:r>
            <a:endParaRPr lang="en-US" sz="2200" b="1" i="1" dirty="0" smtClean="0">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Times New Roman" pitchFamily="18" charset="0"/>
              <a:cs typeface="Times New Roman" pitchFamily="18" charset="0"/>
            </a:endParaRPr>
          </a:p>
          <a:p>
            <a:pPr lvl="1">
              <a:lnSpc>
                <a:spcPct val="150000"/>
              </a:lnSpc>
            </a:pPr>
            <a:endParaRPr lang="en-US" dirty="0" smtClean="0">
              <a:solidFill>
                <a:srgbClr val="FF0000"/>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mj-lt"/>
            </a:endParaRPr>
          </a:p>
          <a:p>
            <a:pPr lvl="1">
              <a:lnSpc>
                <a:spcPct val="150000"/>
              </a:lnSpc>
            </a:pPr>
            <a:endParaRPr lang="en-US" sz="2200" b="1" i="1" dirty="0" smtClean="0">
              <a:latin typeface="+mj-lt"/>
            </a:endParaRPr>
          </a:p>
        </p:txBody>
      </p:sp>
      <p:sp>
        <p:nvSpPr>
          <p:cNvPr id="12" name="TextBox 11"/>
          <p:cNvSpPr txBox="1"/>
          <p:nvPr/>
        </p:nvSpPr>
        <p:spPr>
          <a:xfrm>
            <a:off x="1041396" y="1301294"/>
            <a:ext cx="10586721" cy="579967"/>
          </a:xfrm>
          <a:prstGeom prst="rect">
            <a:avLst/>
          </a:prstGeom>
          <a:noFill/>
        </p:spPr>
        <p:txBody>
          <a:bodyPr wrap="square" rtlCol="0">
            <a:spAutoFit/>
          </a:bodyPr>
          <a:lstStyle/>
          <a:p>
            <a:pPr marL="800100" lvl="1" indent="-342900">
              <a:lnSpc>
                <a:spcPct val="150000"/>
              </a:lnSpc>
              <a:buFont typeface="Wingdings" pitchFamily="2" charset="2"/>
              <a:buChar char="v"/>
            </a:pPr>
            <a:r>
              <a:rPr lang="vi-VN" sz="2400" b="1" i="1" dirty="0" smtClean="0">
                <a:solidFill>
                  <a:srgbClr val="552421"/>
                </a:solidFill>
                <a:latin typeface="+mj-lt"/>
              </a:rPr>
              <a:t>Cách sử dụng thư viện font awesome  v4.7.0</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316" y="4177439"/>
            <a:ext cx="9428484" cy="1752432"/>
          </a:xfrm>
          <a:prstGeom prst="rect">
            <a:avLst/>
          </a:prstGeom>
        </p:spPr>
      </p:pic>
    </p:spTree>
    <p:extLst>
      <p:ext uri="{BB962C8B-B14F-4D97-AF65-F5344CB8AC3E}">
        <p14:creationId xmlns:p14="http://schemas.microsoft.com/office/powerpoint/2010/main" val="1489659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5201074" cy="1077218"/>
          </a:xfrm>
          <a:prstGeom prst="rect">
            <a:avLst/>
          </a:prstGeom>
          <a:noFill/>
        </p:spPr>
        <p:txBody>
          <a:bodyPr wrap="square" rtlCol="0">
            <a:spAutoFit/>
          </a:bodyPr>
          <a:lstStyle/>
          <a:p>
            <a:pPr algn="ctr"/>
            <a:r>
              <a:rPr lang="en-US" sz="3200" dirty="0" err="1" smtClean="0">
                <a:solidFill>
                  <a:srgbClr val="552421"/>
                </a:solidFill>
                <a:latin typeface="Times New Roman" panose="02020603050405020304" pitchFamily="18" charset="0"/>
                <a:cs typeface="Times New Roman" panose="02020603050405020304" pitchFamily="18" charset="0"/>
              </a:rPr>
              <a:t>Bước</a:t>
            </a:r>
            <a:r>
              <a:rPr lang="en-US" sz="3200" dirty="0" smtClean="0">
                <a:solidFill>
                  <a:srgbClr val="552421"/>
                </a:solidFill>
                <a:latin typeface="Times New Roman" panose="02020603050405020304" pitchFamily="18" charset="0"/>
                <a:cs typeface="Times New Roman" panose="02020603050405020304" pitchFamily="18" charset="0"/>
              </a:rPr>
              <a:t>  8 :</a:t>
            </a:r>
            <a:r>
              <a:rPr lang="en-US" sz="3200" dirty="0" err="1" smtClean="0">
                <a:solidFill>
                  <a:srgbClr val="552421"/>
                </a:solidFill>
                <a:latin typeface="Times New Roman" panose="02020603050405020304" pitchFamily="18" charset="0"/>
                <a:cs typeface="Times New Roman" panose="02020603050405020304" pitchFamily="18" charset="0"/>
              </a:rPr>
              <a:t>Xử</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lý</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phần</a:t>
            </a:r>
            <a:r>
              <a:rPr lang="en-US" sz="3200" dirty="0" smtClean="0">
                <a:solidFill>
                  <a:srgbClr val="552421"/>
                </a:solidFill>
                <a:latin typeface="Times New Roman" panose="02020603050405020304" pitchFamily="18" charset="0"/>
                <a:cs typeface="Times New Roman" panose="02020603050405020304" pitchFamily="18" charset="0"/>
              </a:rPr>
              <a:t> service	 </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71166" y="2034860"/>
            <a:ext cx="11727180" cy="3046988"/>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b="1" i="1" dirty="0" err="1" smtClean="0">
                <a:latin typeface="Times New Roman" pitchFamily="18" charset="0"/>
                <a:cs typeface="Times New Roman" pitchFamily="18" charset="0"/>
              </a:rPr>
              <a:t>Sử</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dụng</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trang</a:t>
            </a:r>
            <a:r>
              <a:rPr lang="en-US" sz="2200" b="1" i="1" dirty="0">
                <a:latin typeface="Times New Roman" pitchFamily="18" charset="0"/>
                <a:cs typeface="Times New Roman" pitchFamily="18" charset="0"/>
              </a:rPr>
              <a:t> : </a:t>
            </a:r>
            <a:r>
              <a:rPr lang="en-US" sz="2200" b="1" i="1" dirty="0">
                <a:latin typeface="Times New Roman" pitchFamily="18" charset="0"/>
                <a:cs typeface="Times New Roman" pitchFamily="18" charset="0"/>
                <a:hlinkClick r:id="rId3"/>
              </a:rPr>
              <a:t>https://glyphsearch.com</a:t>
            </a:r>
            <a:r>
              <a:rPr lang="en-US" sz="2200" b="1" i="1" dirty="0" smtClean="0">
                <a:latin typeface="Times New Roman" pitchFamily="18" charset="0"/>
                <a:cs typeface="Times New Roman" pitchFamily="18" charset="0"/>
                <a:hlinkClick r:id="rId3"/>
              </a:rPr>
              <a:t>/</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để</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tìm</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kiếm</a:t>
            </a:r>
            <a:r>
              <a:rPr lang="en-US" sz="2200" b="1" i="1" dirty="0" smtClean="0">
                <a:latin typeface="Times New Roman" pitchFamily="18" charset="0"/>
                <a:cs typeface="Times New Roman" pitchFamily="18" charset="0"/>
              </a:rPr>
              <a:t> icon</a:t>
            </a:r>
          </a:p>
          <a:p>
            <a:pPr marL="800100" lvl="1" indent="-342900">
              <a:lnSpc>
                <a:spcPct val="150000"/>
              </a:lnSpc>
              <a:buFont typeface="Wingdings" panose="05000000000000000000" pitchFamily="2" charset="2"/>
              <a:buChar char="ü"/>
            </a:pPr>
            <a:r>
              <a:rPr lang="en-US" sz="2200" b="1" i="1" dirty="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Gõ</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từ</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khóa</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tiếng</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anh</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vào</a:t>
            </a:r>
            <a:r>
              <a:rPr lang="en-US" sz="2200" b="1" i="1" dirty="0" smtClean="0">
                <a:latin typeface="Times New Roman" pitchFamily="18" charset="0"/>
                <a:cs typeface="Times New Roman" pitchFamily="18" charset="0"/>
              </a:rPr>
              <a:t> ô search </a:t>
            </a:r>
            <a:r>
              <a:rPr lang="en-US" sz="2200" b="1" i="1" dirty="0" err="1" smtClean="0">
                <a:latin typeface="Times New Roman" pitchFamily="18" charset="0"/>
                <a:cs typeface="Times New Roman" pitchFamily="18" charset="0"/>
              </a:rPr>
              <a:t>để</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tìm</a:t>
            </a:r>
            <a:r>
              <a:rPr lang="en-US" sz="2200" b="1" i="1" dirty="0" smtClean="0">
                <a:latin typeface="Times New Roman" pitchFamily="18" charset="0"/>
                <a:cs typeface="Times New Roman" pitchFamily="18" charset="0"/>
              </a:rPr>
              <a:t> icon, click </a:t>
            </a:r>
            <a:r>
              <a:rPr lang="en-US" sz="2200" b="1" i="1" dirty="0" err="1" smtClean="0">
                <a:latin typeface="Times New Roman" pitchFamily="18" charset="0"/>
                <a:cs typeface="Times New Roman" pitchFamily="18" charset="0"/>
              </a:rPr>
              <a:t>chuột</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trái</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vào</a:t>
            </a:r>
            <a:r>
              <a:rPr lang="en-US" sz="2200" b="1" i="1" dirty="0" smtClean="0">
                <a:latin typeface="Times New Roman" pitchFamily="18" charset="0"/>
                <a:cs typeface="Times New Roman" pitchFamily="18" charset="0"/>
              </a:rPr>
              <a:t> icon </a:t>
            </a:r>
            <a:r>
              <a:rPr lang="en-US" sz="2200" b="1" i="1" dirty="0" err="1" smtClean="0">
                <a:latin typeface="Times New Roman" pitchFamily="18" charset="0"/>
                <a:cs typeface="Times New Roman" pitchFamily="18" charset="0"/>
              </a:rPr>
              <a:t>cần</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để</a:t>
            </a:r>
            <a:r>
              <a:rPr lang="en-US" sz="2200" b="1" i="1" dirty="0" smtClean="0">
                <a:latin typeface="Times New Roman" pitchFamily="18" charset="0"/>
                <a:cs typeface="Times New Roman" pitchFamily="18" charset="0"/>
              </a:rPr>
              <a:t> copy icon.</a:t>
            </a:r>
          </a:p>
          <a:p>
            <a:pPr marL="800100" lvl="1" indent="-342900">
              <a:lnSpc>
                <a:spcPct val="150000"/>
              </a:lnSpc>
              <a:buFont typeface="Wingdings" panose="05000000000000000000" pitchFamily="2" charset="2"/>
              <a:buChar char="ü"/>
            </a:pPr>
            <a:endParaRPr lang="en-US" sz="2200" b="1" i="1" dirty="0" smtClean="0">
              <a:latin typeface="Times New Roman" pitchFamily="18" charset="0"/>
              <a:cs typeface="Times New Roman" pitchFamily="18" charset="0"/>
            </a:endParaRPr>
          </a:p>
          <a:p>
            <a:pPr lvl="1">
              <a:lnSpc>
                <a:spcPct val="150000"/>
              </a:lnSpc>
            </a:pPr>
            <a:endParaRPr lang="en-US" dirty="0" smtClean="0">
              <a:solidFill>
                <a:srgbClr val="FF0000"/>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mj-lt"/>
            </a:endParaRPr>
          </a:p>
          <a:p>
            <a:pPr lvl="1">
              <a:lnSpc>
                <a:spcPct val="150000"/>
              </a:lnSpc>
            </a:pPr>
            <a:endParaRPr lang="en-US" sz="2200" b="1" i="1" dirty="0" smtClean="0">
              <a:latin typeface="+mj-lt"/>
            </a:endParaRPr>
          </a:p>
        </p:txBody>
      </p:sp>
      <p:sp>
        <p:nvSpPr>
          <p:cNvPr id="12" name="TextBox 11"/>
          <p:cNvSpPr txBox="1"/>
          <p:nvPr/>
        </p:nvSpPr>
        <p:spPr>
          <a:xfrm>
            <a:off x="1041396" y="1301294"/>
            <a:ext cx="10586721" cy="579967"/>
          </a:xfrm>
          <a:prstGeom prst="rect">
            <a:avLst/>
          </a:prstGeom>
          <a:noFill/>
        </p:spPr>
        <p:txBody>
          <a:bodyPr wrap="square" rtlCol="0">
            <a:spAutoFit/>
          </a:bodyPr>
          <a:lstStyle/>
          <a:p>
            <a:pPr marL="800100" lvl="1" indent="-342900">
              <a:lnSpc>
                <a:spcPct val="150000"/>
              </a:lnSpc>
              <a:buFont typeface="Wingdings" pitchFamily="2" charset="2"/>
              <a:buChar char="v"/>
            </a:pPr>
            <a:r>
              <a:rPr lang="vi-VN" sz="2400" b="1" i="1" dirty="0" smtClean="0">
                <a:solidFill>
                  <a:srgbClr val="552421"/>
                </a:solidFill>
                <a:latin typeface="+mj-lt"/>
              </a:rPr>
              <a:t>Cách sử dụng thư viện font awesome  v4.7.0</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0054" y="3285853"/>
            <a:ext cx="6522720" cy="3135192"/>
          </a:xfrm>
          <a:prstGeom prst="rect">
            <a:avLst/>
          </a:prstGeom>
        </p:spPr>
      </p:pic>
      <p:sp>
        <p:nvSpPr>
          <p:cNvPr id="3" name="Rectangle 2"/>
          <p:cNvSpPr/>
          <p:nvPr/>
        </p:nvSpPr>
        <p:spPr>
          <a:xfrm>
            <a:off x="1531620" y="3665220"/>
            <a:ext cx="1074420" cy="312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79525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9" name="Straight Connector 8"/>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4034366" y="303455"/>
            <a:ext cx="5201074" cy="1077218"/>
          </a:xfrm>
          <a:prstGeom prst="rect">
            <a:avLst/>
          </a:prstGeom>
          <a:noFill/>
        </p:spPr>
        <p:txBody>
          <a:bodyPr wrap="square" rtlCol="0">
            <a:spAutoFit/>
          </a:bodyPr>
          <a:lstStyle/>
          <a:p>
            <a:pPr algn="ctr"/>
            <a:r>
              <a:rPr lang="en-US" sz="3200" dirty="0" err="1" smtClean="0">
                <a:solidFill>
                  <a:srgbClr val="552421"/>
                </a:solidFill>
                <a:latin typeface="Times New Roman" panose="02020603050405020304" pitchFamily="18" charset="0"/>
                <a:cs typeface="Times New Roman" panose="02020603050405020304" pitchFamily="18" charset="0"/>
              </a:rPr>
              <a:t>Bước</a:t>
            </a:r>
            <a:r>
              <a:rPr lang="en-US" sz="3200" dirty="0" smtClean="0">
                <a:solidFill>
                  <a:srgbClr val="552421"/>
                </a:solidFill>
                <a:latin typeface="Times New Roman" panose="02020603050405020304" pitchFamily="18" charset="0"/>
                <a:cs typeface="Times New Roman" panose="02020603050405020304" pitchFamily="18" charset="0"/>
              </a:rPr>
              <a:t>  8 :</a:t>
            </a:r>
            <a:r>
              <a:rPr lang="en-US" sz="3200" dirty="0" err="1" smtClean="0">
                <a:solidFill>
                  <a:srgbClr val="552421"/>
                </a:solidFill>
                <a:latin typeface="Times New Roman" panose="02020603050405020304" pitchFamily="18" charset="0"/>
                <a:cs typeface="Times New Roman" panose="02020603050405020304" pitchFamily="18" charset="0"/>
              </a:rPr>
              <a:t>Xử</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lý</a:t>
            </a:r>
            <a:r>
              <a:rPr lang="en-US" sz="3200" dirty="0" smtClean="0">
                <a:solidFill>
                  <a:srgbClr val="552421"/>
                </a:solidFill>
                <a:latin typeface="Times New Roman" panose="02020603050405020304" pitchFamily="18" charset="0"/>
                <a:cs typeface="Times New Roman" panose="02020603050405020304" pitchFamily="18" charset="0"/>
              </a:rPr>
              <a:t> </a:t>
            </a:r>
            <a:r>
              <a:rPr lang="en-US" sz="3200" dirty="0" err="1" smtClean="0">
                <a:solidFill>
                  <a:srgbClr val="552421"/>
                </a:solidFill>
                <a:latin typeface="Times New Roman" panose="02020603050405020304" pitchFamily="18" charset="0"/>
                <a:cs typeface="Times New Roman" panose="02020603050405020304" pitchFamily="18" charset="0"/>
              </a:rPr>
              <a:t>phần</a:t>
            </a:r>
            <a:r>
              <a:rPr lang="en-US" sz="3200" dirty="0" smtClean="0">
                <a:solidFill>
                  <a:srgbClr val="552421"/>
                </a:solidFill>
                <a:latin typeface="Times New Roman" panose="02020603050405020304" pitchFamily="18" charset="0"/>
                <a:cs typeface="Times New Roman" panose="02020603050405020304" pitchFamily="18" charset="0"/>
              </a:rPr>
              <a:t> service	 </a:t>
            </a:r>
            <a:endParaRPr lang="en-US" sz="3200" dirty="0">
              <a:solidFill>
                <a:srgbClr val="55242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97786" y="1274313"/>
            <a:ext cx="5784854" cy="2539157"/>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b="1" i="1" dirty="0" err="1" smtClean="0">
                <a:latin typeface="Times New Roman" pitchFamily="18" charset="0"/>
                <a:cs typeface="Times New Roman" pitchFamily="18" charset="0"/>
              </a:rPr>
              <a:t>Vào</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trang</a:t>
            </a:r>
            <a:r>
              <a:rPr lang="en-US" sz="2200" b="1" i="1" dirty="0" smtClean="0">
                <a:latin typeface="Times New Roman" pitchFamily="18" charset="0"/>
                <a:cs typeface="Times New Roman" pitchFamily="18" charset="0"/>
              </a:rPr>
              <a:t> html </a:t>
            </a:r>
            <a:r>
              <a:rPr lang="en-US" sz="2200" b="1" i="1" dirty="0" err="1" smtClean="0">
                <a:latin typeface="Times New Roman" pitchFamily="18" charset="0"/>
                <a:cs typeface="Times New Roman" pitchFamily="18" charset="0"/>
              </a:rPr>
              <a:t>và</a:t>
            </a:r>
            <a:r>
              <a:rPr lang="en-US" sz="2200" b="1" i="1" dirty="0" smtClean="0">
                <a:latin typeface="Times New Roman" pitchFamily="18" charset="0"/>
                <a:cs typeface="Times New Roman" pitchFamily="18" charset="0"/>
              </a:rPr>
              <a:t> paste </a:t>
            </a:r>
            <a:r>
              <a:rPr lang="en-US" sz="2200" b="1" i="1" dirty="0" err="1" smtClean="0">
                <a:latin typeface="Times New Roman" pitchFamily="18" charset="0"/>
                <a:cs typeface="Times New Roman" pitchFamily="18" charset="0"/>
              </a:rPr>
              <a:t>ra</a:t>
            </a:r>
            <a:r>
              <a:rPr lang="en-US" sz="2200" b="1" i="1" dirty="0" smtClean="0">
                <a:latin typeface="Times New Roman" pitchFamily="18" charset="0"/>
                <a:cs typeface="Times New Roman" pitchFamily="18" charset="0"/>
              </a:rPr>
              <a:t> icon </a:t>
            </a:r>
            <a:r>
              <a:rPr lang="en-US" sz="2200" b="1" i="1" dirty="0" err="1" smtClean="0">
                <a:latin typeface="Times New Roman" pitchFamily="18" charset="0"/>
                <a:cs typeface="Times New Roman" pitchFamily="18" charset="0"/>
              </a:rPr>
              <a:t>vừa</a:t>
            </a:r>
            <a:r>
              <a:rPr lang="en-US" sz="2200" b="1" i="1" dirty="0" smtClean="0">
                <a:latin typeface="Times New Roman" pitchFamily="18" charset="0"/>
                <a:cs typeface="Times New Roman" pitchFamily="18" charset="0"/>
              </a:rPr>
              <a:t> copy</a:t>
            </a:r>
          </a:p>
          <a:p>
            <a:pPr marL="800100" lvl="1" indent="-342900">
              <a:lnSpc>
                <a:spcPct val="150000"/>
              </a:lnSpc>
              <a:buFont typeface="Wingdings" panose="05000000000000000000" pitchFamily="2" charset="2"/>
              <a:buChar char="ü"/>
            </a:pPr>
            <a:endParaRPr lang="en-US" sz="2200" b="1" i="1" dirty="0" smtClean="0">
              <a:latin typeface="Times New Roman" pitchFamily="18" charset="0"/>
              <a:cs typeface="Times New Roman" pitchFamily="18" charset="0"/>
            </a:endParaRPr>
          </a:p>
          <a:p>
            <a:pPr lvl="1">
              <a:lnSpc>
                <a:spcPct val="150000"/>
              </a:lnSpc>
            </a:pPr>
            <a:endParaRPr lang="en-US" dirty="0" smtClean="0">
              <a:solidFill>
                <a:srgbClr val="FF0000"/>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mj-lt"/>
            </a:endParaRPr>
          </a:p>
          <a:p>
            <a:pPr lvl="1">
              <a:lnSpc>
                <a:spcPct val="150000"/>
              </a:lnSpc>
            </a:pPr>
            <a:endParaRPr lang="en-US" sz="2200" b="1" i="1" dirty="0" smtClean="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19" y="1916248"/>
            <a:ext cx="5708774" cy="2747192"/>
          </a:xfrm>
          <a:prstGeom prst="rect">
            <a:avLst/>
          </a:prstGeom>
        </p:spPr>
      </p:pic>
      <p:sp>
        <p:nvSpPr>
          <p:cNvPr id="6" name="Rectangle 5"/>
          <p:cNvSpPr/>
          <p:nvPr/>
        </p:nvSpPr>
        <p:spPr>
          <a:xfrm>
            <a:off x="1036320" y="2232660"/>
            <a:ext cx="17145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1127760" y="2956560"/>
            <a:ext cx="17145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1028700" y="3653450"/>
            <a:ext cx="17145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extBox 15"/>
          <p:cNvSpPr txBox="1"/>
          <p:nvPr/>
        </p:nvSpPr>
        <p:spPr>
          <a:xfrm>
            <a:off x="6405031" y="1344346"/>
            <a:ext cx="5784854" cy="2539157"/>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en-US" sz="2200" b="1" i="1" dirty="0" err="1" smtClean="0">
                <a:latin typeface="Times New Roman" pitchFamily="18" charset="0"/>
                <a:cs typeface="Times New Roman" pitchFamily="18" charset="0"/>
              </a:rPr>
              <a:t>Chỉnh</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sửa</a:t>
            </a:r>
            <a:r>
              <a:rPr lang="en-US" sz="2200" b="1" i="1" dirty="0" smtClean="0">
                <a:latin typeface="Times New Roman" pitchFamily="18" charset="0"/>
                <a:cs typeface="Times New Roman" pitchFamily="18" charset="0"/>
              </a:rPr>
              <a:t> icon: </a:t>
            </a:r>
            <a:r>
              <a:rPr lang="en-US" sz="2200" b="1" i="1" dirty="0" err="1" smtClean="0">
                <a:latin typeface="Times New Roman" pitchFamily="18" charset="0"/>
                <a:cs typeface="Times New Roman" pitchFamily="18" charset="0"/>
              </a:rPr>
              <a:t>như</a:t>
            </a:r>
            <a:r>
              <a:rPr lang="en-US" sz="2200" b="1" i="1" dirty="0" smtClean="0">
                <a:latin typeface="Times New Roman" pitchFamily="18" charset="0"/>
                <a:cs typeface="Times New Roman" pitchFamily="18" charset="0"/>
              </a:rPr>
              <a:t> text </a:t>
            </a:r>
            <a:r>
              <a:rPr lang="en-US" sz="2200" b="1" i="1" dirty="0" err="1" smtClean="0">
                <a:latin typeface="Times New Roman" pitchFamily="18" charset="0"/>
                <a:cs typeface="Times New Roman" pitchFamily="18" charset="0"/>
              </a:rPr>
              <a:t>bình</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thường</a:t>
            </a:r>
            <a:endParaRPr lang="en-US" sz="2200" b="1" i="1" dirty="0" smtClean="0">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Times New Roman" pitchFamily="18" charset="0"/>
              <a:cs typeface="Times New Roman" pitchFamily="18" charset="0"/>
            </a:endParaRPr>
          </a:p>
          <a:p>
            <a:pPr lvl="1">
              <a:lnSpc>
                <a:spcPct val="150000"/>
              </a:lnSpc>
            </a:pPr>
            <a:endParaRPr lang="en-US" dirty="0" smtClean="0">
              <a:solidFill>
                <a:srgbClr val="FF0000"/>
              </a:solidFill>
              <a:latin typeface="Times New Roman" pitchFamily="18" charset="0"/>
              <a:cs typeface="Times New Roman" pitchFamily="18" charset="0"/>
            </a:endParaRPr>
          </a:p>
          <a:p>
            <a:pPr marL="800100" lvl="1" indent="-342900">
              <a:lnSpc>
                <a:spcPct val="150000"/>
              </a:lnSpc>
              <a:buFont typeface="Wingdings" panose="05000000000000000000" pitchFamily="2" charset="2"/>
              <a:buChar char="ü"/>
            </a:pPr>
            <a:endParaRPr lang="en-US" sz="2200" b="1" i="1" dirty="0" smtClean="0">
              <a:latin typeface="+mj-lt"/>
            </a:endParaRPr>
          </a:p>
          <a:p>
            <a:pPr lvl="1">
              <a:lnSpc>
                <a:spcPct val="150000"/>
              </a:lnSpc>
            </a:pPr>
            <a:endParaRPr lang="en-US" sz="2200" b="1" i="1" dirty="0" smtClean="0">
              <a:latin typeface="+mj-lt"/>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384" y="1916248"/>
            <a:ext cx="4701947" cy="3612193"/>
          </a:xfrm>
          <a:prstGeom prst="rect">
            <a:avLst/>
          </a:prstGeom>
        </p:spPr>
      </p:pic>
      <p:sp>
        <p:nvSpPr>
          <p:cNvPr id="17" name="Rectangle 16"/>
          <p:cNvSpPr/>
          <p:nvPr/>
        </p:nvSpPr>
        <p:spPr>
          <a:xfrm>
            <a:off x="6946484" y="4198620"/>
            <a:ext cx="2288956" cy="899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7199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458" y="167218"/>
            <a:ext cx="2809875" cy="857250"/>
          </a:xfrm>
          <a:prstGeom prst="rect">
            <a:avLst/>
          </a:prstGeom>
        </p:spPr>
      </p:pic>
      <p:cxnSp>
        <p:nvCxnSpPr>
          <p:cNvPr id="5" name="Straight Connector 4"/>
          <p:cNvCxnSpPr/>
          <p:nvPr/>
        </p:nvCxnSpPr>
        <p:spPr>
          <a:xfrm>
            <a:off x="0" y="1126067"/>
            <a:ext cx="12192000" cy="42333"/>
          </a:xfrm>
          <a:prstGeom prst="line">
            <a:avLst/>
          </a:prstGeom>
        </p:spPr>
        <p:style>
          <a:lnRef idx="2">
            <a:schemeClr val="accent3"/>
          </a:lnRef>
          <a:fillRef idx="0">
            <a:schemeClr val="accent3"/>
          </a:fillRef>
          <a:effectRef idx="1">
            <a:schemeClr val="accent3"/>
          </a:effectRef>
          <a:fontRef idx="minor">
            <a:schemeClr val="tx1"/>
          </a:fontRef>
        </p:style>
      </p:cxnSp>
      <p:sp>
        <p:nvSpPr>
          <p:cNvPr id="6" name="TextBox 5"/>
          <p:cNvSpPr txBox="1"/>
          <p:nvPr/>
        </p:nvSpPr>
        <p:spPr>
          <a:xfrm>
            <a:off x="4034366" y="303455"/>
            <a:ext cx="4123267" cy="584775"/>
          </a:xfrm>
          <a:prstGeom prst="rect">
            <a:avLst/>
          </a:prstGeom>
          <a:noFill/>
        </p:spPr>
        <p:txBody>
          <a:bodyPr wrap="square" rtlCol="0">
            <a:spAutoFit/>
          </a:bodyPr>
          <a:lstStyle/>
          <a:p>
            <a:pPr algn="ctr"/>
            <a:r>
              <a:rPr lang="en-US" sz="3200" dirty="0" err="1">
                <a:solidFill>
                  <a:srgbClr val="552421"/>
                </a:solidFill>
                <a:latin typeface="Times New Roman" panose="02020603050405020304" pitchFamily="18" charset="0"/>
                <a:cs typeface="Times New Roman" panose="02020603050405020304" pitchFamily="18" charset="0"/>
              </a:rPr>
              <a:t>Phân</a:t>
            </a:r>
            <a:r>
              <a:rPr lang="en-US" sz="3200" dirty="0">
                <a:solidFill>
                  <a:srgbClr val="552421"/>
                </a:solidFill>
                <a:latin typeface="Times New Roman" panose="02020603050405020304" pitchFamily="18" charset="0"/>
                <a:cs typeface="Times New Roman" panose="02020603050405020304" pitchFamily="18" charset="0"/>
              </a:rPr>
              <a:t> </a:t>
            </a:r>
            <a:r>
              <a:rPr lang="en-US" sz="3200" dirty="0" err="1">
                <a:solidFill>
                  <a:srgbClr val="552421"/>
                </a:solidFill>
                <a:latin typeface="Times New Roman" panose="02020603050405020304" pitchFamily="18" charset="0"/>
                <a:cs typeface="Times New Roman" panose="02020603050405020304" pitchFamily="18" charset="0"/>
              </a:rPr>
              <a:t>loại</a:t>
            </a:r>
            <a:r>
              <a:rPr lang="en-US" sz="3200" dirty="0">
                <a:solidFill>
                  <a:srgbClr val="552421"/>
                </a:solidFill>
                <a:latin typeface="Times New Roman" panose="02020603050405020304" pitchFamily="18" charset="0"/>
                <a:cs typeface="Times New Roman" panose="02020603050405020304" pitchFamily="18" charset="0"/>
              </a:rPr>
              <a:t> CSS</a:t>
            </a:r>
          </a:p>
        </p:txBody>
      </p:sp>
      <p:sp>
        <p:nvSpPr>
          <p:cNvPr id="7" name="TextBox 6"/>
          <p:cNvSpPr txBox="1"/>
          <p:nvPr/>
        </p:nvSpPr>
        <p:spPr>
          <a:xfrm>
            <a:off x="787400" y="1408144"/>
            <a:ext cx="10617199" cy="461665"/>
          </a:xfrm>
          <a:prstGeom prst="rect">
            <a:avLst/>
          </a:prstGeom>
          <a:noFill/>
        </p:spPr>
        <p:txBody>
          <a:bodyPr wrap="square" rtlCol="0">
            <a:spAutoFit/>
          </a:bodyPr>
          <a:lstStyle/>
          <a:p>
            <a:r>
              <a:rPr lang="en-US" sz="2400" b="1" u="sng" dirty="0">
                <a:solidFill>
                  <a:srgbClr val="552421"/>
                </a:solidFill>
                <a:latin typeface="Times New Roman" panose="02020603050405020304" pitchFamily="18" charset="0"/>
                <a:cs typeface="Times New Roman" panose="02020603050405020304" pitchFamily="18" charset="0"/>
              </a:rPr>
              <a:t>External Style Sheet</a:t>
            </a:r>
          </a:p>
        </p:txBody>
      </p:sp>
      <p:sp>
        <p:nvSpPr>
          <p:cNvPr id="8" name="TextBox 7"/>
          <p:cNvSpPr txBox="1"/>
          <p:nvPr/>
        </p:nvSpPr>
        <p:spPr>
          <a:xfrm>
            <a:off x="787400" y="2109553"/>
            <a:ext cx="10617199"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Linking Style Sheet</a:t>
            </a:r>
          </a:p>
          <a:p>
            <a:pPr marL="342900" indent="-342900">
              <a:buFont typeface="Arial" panose="020B0604020202020204" pitchFamily="34" charset="0"/>
              <a:buChar char="•"/>
            </a:pPr>
            <a:endParaRPr lang="en-US" sz="2400" i="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CSS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file </a:t>
            </a:r>
            <a:r>
              <a:rPr lang="en-US" sz="2400" b="1" i="1" dirty="0">
                <a:solidFill>
                  <a:schemeClr val="accent1"/>
                </a:solidFill>
                <a:latin typeface="Times New Roman" panose="02020603050405020304" pitchFamily="18" charset="0"/>
                <a:cs typeface="Times New Roman" panose="02020603050405020304" pitchFamily="18" charset="0"/>
              </a:rPr>
              <a:t>*.</a:t>
            </a:r>
            <a:r>
              <a:rPr lang="en-US" sz="2400" b="1" i="1" dirty="0" err="1">
                <a:solidFill>
                  <a:schemeClr val="accent1"/>
                </a:solidFill>
                <a:latin typeface="Times New Roman" panose="02020603050405020304" pitchFamily="18" charset="0"/>
                <a:cs typeface="Times New Roman" panose="02020603050405020304" pitchFamily="18" charset="0"/>
              </a:rPr>
              <a:t>css</a:t>
            </a:r>
            <a:r>
              <a:rPr lang="en-US" sz="2400" b="1" i="1" dirty="0">
                <a:solidFill>
                  <a:schemeClr val="accent1"/>
                </a:solidFill>
                <a:latin typeface="Times New Roman" panose="02020603050405020304" pitchFamily="18" charset="0"/>
                <a:cs typeface="Times New Roman" panose="02020603050405020304" pitchFamily="18" charset="0"/>
              </a:rPr>
              <a:t>*</a:t>
            </a:r>
            <a:r>
              <a:rPr lang="en-US" sz="2400" dirty="0">
                <a:solidFill>
                  <a:schemeClr val="accent1"/>
                </a:solidFill>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400" dirty="0">
              <a:solidFill>
                <a:schemeClr val="accent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&lt;link&gt;</a:t>
            </a:r>
            <a:r>
              <a:rPr lang="en-US" sz="2400" i="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b="1" i="1" dirty="0">
                <a:solidFill>
                  <a:srgbClr val="552421"/>
                </a:solidFill>
                <a:latin typeface="Times New Roman" panose="02020603050405020304" pitchFamily="18" charset="0"/>
                <a:cs typeface="Times New Roman" panose="02020603050405020304" pitchFamily="18" charset="0"/>
              </a:rPr>
              <a:t>&lt;head&gt;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HTML</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HTML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đó</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7400" y="5253004"/>
            <a:ext cx="6257200" cy="595345"/>
          </a:xfrm>
          <a:prstGeom prst="rect">
            <a:avLst/>
          </a:prstGeom>
        </p:spPr>
      </p:pic>
      <p:sp>
        <p:nvSpPr>
          <p:cNvPr id="2" name="Slide Number Placeholder 1"/>
          <p:cNvSpPr>
            <a:spLocks noGrp="1"/>
          </p:cNvSpPr>
          <p:nvPr>
            <p:ph type="sldNum" sz="quarter" idx="12"/>
          </p:nvPr>
        </p:nvSpPr>
        <p:spPr/>
        <p:txBody>
          <a:bodyPr/>
          <a:lstStyle/>
          <a:p>
            <a:fld id="{8931F062-0CA5-4043-8829-FDCDBC838870}" type="slidenum">
              <a:rPr lang="en-US" smtClean="0"/>
              <a:t>9</a:t>
            </a:fld>
            <a:endParaRPr lang="en-US"/>
          </a:p>
        </p:txBody>
      </p:sp>
    </p:spTree>
    <p:extLst>
      <p:ext uri="{BB962C8B-B14F-4D97-AF65-F5344CB8AC3E}">
        <p14:creationId xmlns:p14="http://schemas.microsoft.com/office/powerpoint/2010/main" val="3529878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3936</Words>
  <Application>Microsoft Office PowerPoint</Application>
  <PresentationFormat>Widescreen</PresentationFormat>
  <Paragraphs>611</Paragraphs>
  <Slides>82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Hưng Gino</dc:creator>
  <cp:lastModifiedBy>Đặng Trung Hiếu</cp:lastModifiedBy>
  <cp:revision>210</cp:revision>
  <dcterms:created xsi:type="dcterms:W3CDTF">2018-03-10T09:21:20Z</dcterms:created>
  <dcterms:modified xsi:type="dcterms:W3CDTF">2018-09-11T18:51:30Z</dcterms:modified>
</cp:coreProperties>
</file>